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sldIdLst>
    <p:sldId id="312" r:id="rId3"/>
    <p:sldId id="321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0058400" cy="10058400"/>
  <p:notesSz cx="10058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9" d="100"/>
          <a:sy n="49" d="100"/>
        </p:scale>
        <p:origin x="-1286" y="-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23.png"/><Relationship Id="rId32" Type="http://schemas.openxmlformats.org/officeDocument/2006/relationships/image" Target="../media/image59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139" y="1238503"/>
            <a:ext cx="807212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251499"/>
            <a:ext cx="4444207" cy="938318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746" indent="0">
              <a:buNone/>
              <a:defRPr sz="2500" b="1"/>
            </a:lvl2pPr>
            <a:lvl3pPr marL="1149492" indent="0">
              <a:buNone/>
              <a:defRPr sz="2300" b="1"/>
            </a:lvl3pPr>
            <a:lvl4pPr marL="1724238" indent="0">
              <a:buNone/>
              <a:defRPr sz="2000" b="1"/>
            </a:lvl4pPr>
            <a:lvl5pPr marL="2298984" indent="0">
              <a:buNone/>
              <a:defRPr sz="2000" b="1"/>
            </a:lvl5pPr>
            <a:lvl6pPr marL="2873731" indent="0">
              <a:buNone/>
              <a:defRPr sz="2000" b="1"/>
            </a:lvl6pPr>
            <a:lvl7pPr marL="3448477" indent="0">
              <a:buNone/>
              <a:defRPr sz="2000" b="1"/>
            </a:lvl7pPr>
            <a:lvl8pPr marL="4023223" indent="0">
              <a:buNone/>
              <a:defRPr sz="2000" b="1"/>
            </a:lvl8pPr>
            <a:lvl9pPr marL="459796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3189817"/>
            <a:ext cx="4444207" cy="5795222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2251499"/>
            <a:ext cx="4445953" cy="938318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746" indent="0">
              <a:buNone/>
              <a:defRPr sz="2500" b="1"/>
            </a:lvl2pPr>
            <a:lvl3pPr marL="1149492" indent="0">
              <a:buNone/>
              <a:defRPr sz="2300" b="1"/>
            </a:lvl3pPr>
            <a:lvl4pPr marL="1724238" indent="0">
              <a:buNone/>
              <a:defRPr sz="2000" b="1"/>
            </a:lvl4pPr>
            <a:lvl5pPr marL="2298984" indent="0">
              <a:buNone/>
              <a:defRPr sz="2000" b="1"/>
            </a:lvl5pPr>
            <a:lvl6pPr marL="2873731" indent="0">
              <a:buNone/>
              <a:defRPr sz="2000" b="1"/>
            </a:lvl6pPr>
            <a:lvl7pPr marL="3448477" indent="0">
              <a:buNone/>
              <a:defRPr sz="2000" b="1"/>
            </a:lvl7pPr>
            <a:lvl8pPr marL="4023223" indent="0">
              <a:buNone/>
              <a:defRPr sz="2000" b="1"/>
            </a:lvl8pPr>
            <a:lvl9pPr marL="459796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3189817"/>
            <a:ext cx="4445953" cy="5795222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F8C5BB-9AB3-49A3-A9A2-DC6EAD029F2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988A7E-6E3D-4850-A241-6E172DB7C7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72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D8AE82-28F8-46AE-8299-41F6100EEF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29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400473"/>
            <a:ext cx="3309144" cy="170434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400474"/>
            <a:ext cx="5622925" cy="8584566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2104814"/>
            <a:ext cx="3309144" cy="6880226"/>
          </a:xfrm>
        </p:spPr>
        <p:txBody>
          <a:bodyPr/>
          <a:lstStyle>
            <a:lvl1pPr marL="0" indent="0">
              <a:buNone/>
              <a:defRPr sz="1800"/>
            </a:lvl1pPr>
            <a:lvl2pPr marL="574746" indent="0">
              <a:buNone/>
              <a:defRPr sz="1500"/>
            </a:lvl2pPr>
            <a:lvl3pPr marL="1149492" indent="0">
              <a:buNone/>
              <a:defRPr sz="1300"/>
            </a:lvl3pPr>
            <a:lvl4pPr marL="1724238" indent="0">
              <a:buNone/>
              <a:defRPr sz="1100"/>
            </a:lvl4pPr>
            <a:lvl5pPr marL="2298984" indent="0">
              <a:buNone/>
              <a:defRPr sz="1100"/>
            </a:lvl5pPr>
            <a:lvl6pPr marL="2873731" indent="0">
              <a:buNone/>
              <a:defRPr sz="1100"/>
            </a:lvl6pPr>
            <a:lvl7pPr marL="3448477" indent="0">
              <a:buNone/>
              <a:defRPr sz="1100"/>
            </a:lvl7pPr>
            <a:lvl8pPr marL="4023223" indent="0">
              <a:buNone/>
              <a:defRPr sz="1100"/>
            </a:lvl8pPr>
            <a:lvl9pPr marL="459796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3D263A-AA9D-46B0-A336-453075EB464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67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7040880"/>
            <a:ext cx="6035040" cy="83121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898737"/>
            <a:ext cx="6035040" cy="6035040"/>
          </a:xfrm>
        </p:spPr>
        <p:txBody>
          <a:bodyPr/>
          <a:lstStyle>
            <a:lvl1pPr marL="0" indent="0">
              <a:buNone/>
              <a:defRPr sz="4000"/>
            </a:lvl1pPr>
            <a:lvl2pPr marL="574746" indent="0">
              <a:buNone/>
              <a:defRPr sz="3500"/>
            </a:lvl2pPr>
            <a:lvl3pPr marL="1149492" indent="0">
              <a:buNone/>
              <a:defRPr sz="3000"/>
            </a:lvl3pPr>
            <a:lvl4pPr marL="1724238" indent="0">
              <a:buNone/>
              <a:defRPr sz="2500"/>
            </a:lvl4pPr>
            <a:lvl5pPr marL="2298984" indent="0">
              <a:buNone/>
              <a:defRPr sz="2500"/>
            </a:lvl5pPr>
            <a:lvl6pPr marL="2873731" indent="0">
              <a:buNone/>
              <a:defRPr sz="2500"/>
            </a:lvl6pPr>
            <a:lvl7pPr marL="3448477" indent="0">
              <a:buNone/>
              <a:defRPr sz="2500"/>
            </a:lvl7pPr>
            <a:lvl8pPr marL="4023223" indent="0">
              <a:buNone/>
              <a:defRPr sz="2500"/>
            </a:lvl8pPr>
            <a:lvl9pPr marL="4597969" indent="0">
              <a:buNone/>
              <a:defRPr sz="2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7872096"/>
            <a:ext cx="6035040" cy="1180464"/>
          </a:xfrm>
        </p:spPr>
        <p:txBody>
          <a:bodyPr/>
          <a:lstStyle>
            <a:lvl1pPr marL="0" indent="0">
              <a:buNone/>
              <a:defRPr sz="1800"/>
            </a:lvl1pPr>
            <a:lvl2pPr marL="574746" indent="0">
              <a:buNone/>
              <a:defRPr sz="1500"/>
            </a:lvl2pPr>
            <a:lvl3pPr marL="1149492" indent="0">
              <a:buNone/>
              <a:defRPr sz="1300"/>
            </a:lvl3pPr>
            <a:lvl4pPr marL="1724238" indent="0">
              <a:buNone/>
              <a:defRPr sz="1100"/>
            </a:lvl4pPr>
            <a:lvl5pPr marL="2298984" indent="0">
              <a:buNone/>
              <a:defRPr sz="1100"/>
            </a:lvl5pPr>
            <a:lvl6pPr marL="2873731" indent="0">
              <a:buNone/>
              <a:defRPr sz="1100"/>
            </a:lvl6pPr>
            <a:lvl7pPr marL="3448477" indent="0">
              <a:buNone/>
              <a:defRPr sz="1100"/>
            </a:lvl7pPr>
            <a:lvl8pPr marL="4023223" indent="0">
              <a:buNone/>
              <a:defRPr sz="1100"/>
            </a:lvl8pPr>
            <a:lvl9pPr marL="459796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1AD40-7314-48AE-9CF3-E4CD1389A71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2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B4E888-6A3A-4C06-A917-FCAFBFAD802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56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402803"/>
            <a:ext cx="226314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402803"/>
            <a:ext cx="662178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94C98-1BC8-4C53-8BB0-CE17D75645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1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02802"/>
            <a:ext cx="9052560" cy="1676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2920" y="2346961"/>
            <a:ext cx="4442460" cy="66380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2346960"/>
            <a:ext cx="4442460" cy="32061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5776597"/>
            <a:ext cx="4442460" cy="32084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02920" y="9159663"/>
            <a:ext cx="2346960" cy="6985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36620" y="9159663"/>
            <a:ext cx="3185160" cy="6985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9159663"/>
            <a:ext cx="2346960" cy="698500"/>
          </a:xfrm>
        </p:spPr>
        <p:txBody>
          <a:bodyPr/>
          <a:lstStyle>
            <a:lvl1pPr>
              <a:defRPr/>
            </a:lvl1pPr>
          </a:lstStyle>
          <a:p>
            <a:fld id="{3A7D8170-59B9-43F6-B79F-428C546103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00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02802"/>
            <a:ext cx="9052560" cy="1676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2920" y="2346961"/>
            <a:ext cx="4442460" cy="66380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346961"/>
            <a:ext cx="4442460" cy="66380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9159663"/>
            <a:ext cx="2346960" cy="6985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9159663"/>
            <a:ext cx="3185160" cy="6985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9159663"/>
            <a:ext cx="2346960" cy="698500"/>
          </a:xfrm>
        </p:spPr>
        <p:txBody>
          <a:bodyPr/>
          <a:lstStyle>
            <a:lvl1pPr>
              <a:defRPr/>
            </a:lvl1pPr>
          </a:lstStyle>
          <a:p>
            <a:fld id="{C88B125F-DAA2-4FC3-9486-8A021037870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00" y="8420480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042404" y="8610600"/>
            <a:ext cx="120396" cy="12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042404" y="8779002"/>
            <a:ext cx="120396" cy="118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42404" y="8947404"/>
            <a:ext cx="120396" cy="113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79335" y="8610600"/>
            <a:ext cx="115061" cy="120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879335" y="8779002"/>
            <a:ext cx="115061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879335" y="8947404"/>
            <a:ext cx="115061" cy="113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879335" y="9115043"/>
            <a:ext cx="115061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717030" y="8610600"/>
            <a:ext cx="109728" cy="120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717030" y="8779002"/>
            <a:ext cx="109728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717030" y="8947404"/>
            <a:ext cx="109728" cy="1135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6717030" y="9115043"/>
            <a:ext cx="109728" cy="1097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717030" y="9283445"/>
            <a:ext cx="109728" cy="119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6538721" y="8610600"/>
            <a:ext cx="119633" cy="1203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6538721" y="8779002"/>
            <a:ext cx="119633" cy="118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6538721" y="8947404"/>
            <a:ext cx="119633" cy="1135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538721" y="9115043"/>
            <a:ext cx="119633" cy="109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6371082" y="8610600"/>
            <a:ext cx="119634" cy="1203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6371082" y="8779002"/>
            <a:ext cx="119634" cy="118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371082" y="8947404"/>
            <a:ext cx="119634" cy="1135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6371082" y="9115043"/>
            <a:ext cx="119634" cy="1097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6371082" y="9283445"/>
            <a:ext cx="119634" cy="119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6204203" y="8610600"/>
            <a:ext cx="118872" cy="1203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6204203" y="8779002"/>
            <a:ext cx="118872" cy="1188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6204203" y="8947404"/>
            <a:ext cx="118872" cy="1135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6204203" y="9115043"/>
            <a:ext cx="118872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6042659" y="8610600"/>
            <a:ext cx="112013" cy="1203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6042659" y="8779002"/>
            <a:ext cx="112013" cy="118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6042659" y="8947404"/>
            <a:ext cx="112013" cy="113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6042659" y="9115043"/>
            <a:ext cx="112013" cy="1097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5867400" y="8779002"/>
            <a:ext cx="119634" cy="118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5867400" y="9115043"/>
            <a:ext cx="119634" cy="1097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3124624"/>
            <a:ext cx="85496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5699760"/>
            <a:ext cx="7040880" cy="2570480"/>
          </a:xfrm>
        </p:spPr>
        <p:txBody>
          <a:bodyPr/>
          <a:lstStyle>
            <a:lvl1pPr marL="0" indent="0" algn="ctr">
              <a:buNone/>
              <a:defRPr/>
            </a:lvl1pPr>
            <a:lvl2pPr marL="574746" indent="0" algn="ctr">
              <a:buNone/>
              <a:defRPr/>
            </a:lvl2pPr>
            <a:lvl3pPr marL="1149492" indent="0" algn="ctr">
              <a:buNone/>
              <a:defRPr/>
            </a:lvl3pPr>
            <a:lvl4pPr marL="1724238" indent="0" algn="ctr">
              <a:buNone/>
              <a:defRPr/>
            </a:lvl4pPr>
            <a:lvl5pPr marL="2298984" indent="0" algn="ctr">
              <a:buNone/>
              <a:defRPr/>
            </a:lvl5pPr>
            <a:lvl6pPr marL="2873731" indent="0" algn="ctr">
              <a:buNone/>
              <a:defRPr/>
            </a:lvl6pPr>
            <a:lvl7pPr marL="3448477" indent="0" algn="ctr">
              <a:buNone/>
              <a:defRPr/>
            </a:lvl7pPr>
            <a:lvl8pPr marL="4023223" indent="0" algn="ctr">
              <a:buNone/>
              <a:defRPr/>
            </a:lvl8pPr>
            <a:lvl9pPr marL="459796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6DA5C-8C4F-4A14-BC76-148E4291C5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5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A6084D-8DC7-4694-A7FA-F72DCD708AB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6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6463454"/>
            <a:ext cx="8549640" cy="1997710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4263180"/>
            <a:ext cx="8549640" cy="2200274"/>
          </a:xfrm>
        </p:spPr>
        <p:txBody>
          <a:bodyPr anchor="b"/>
          <a:lstStyle>
            <a:lvl1pPr marL="0" indent="0">
              <a:buNone/>
              <a:defRPr sz="2500"/>
            </a:lvl1pPr>
            <a:lvl2pPr marL="574746" indent="0">
              <a:buNone/>
              <a:defRPr sz="2300"/>
            </a:lvl2pPr>
            <a:lvl3pPr marL="1149492" indent="0">
              <a:buNone/>
              <a:defRPr sz="2000"/>
            </a:lvl3pPr>
            <a:lvl4pPr marL="1724238" indent="0">
              <a:buNone/>
              <a:defRPr sz="1800"/>
            </a:lvl4pPr>
            <a:lvl5pPr marL="2298984" indent="0">
              <a:buNone/>
              <a:defRPr sz="1800"/>
            </a:lvl5pPr>
            <a:lvl6pPr marL="2873731" indent="0">
              <a:buNone/>
              <a:defRPr sz="1800"/>
            </a:lvl6pPr>
            <a:lvl7pPr marL="3448477" indent="0">
              <a:buNone/>
              <a:defRPr sz="1800"/>
            </a:lvl7pPr>
            <a:lvl8pPr marL="4023223" indent="0">
              <a:buNone/>
              <a:defRPr sz="1800"/>
            </a:lvl8pPr>
            <a:lvl9pPr marL="459796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01E83-94B7-4CCD-BE25-C1B28ED3FE3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4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346961"/>
            <a:ext cx="4442460" cy="6638079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346961"/>
            <a:ext cx="4442460" cy="6638079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4C1E26-BB8D-43E2-A43A-BA3DEBDC79E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3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20480" y="609600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10600" y="609600"/>
            <a:ext cx="120396" cy="120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779002" y="609600"/>
            <a:ext cx="118872" cy="120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947404" y="609600"/>
            <a:ext cx="113538" cy="120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10600" y="778001"/>
            <a:ext cx="120396" cy="115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779002" y="778001"/>
            <a:ext cx="118872" cy="115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947404" y="778001"/>
            <a:ext cx="113538" cy="115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115043" y="778001"/>
            <a:ext cx="109727" cy="1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8610600" y="945641"/>
            <a:ext cx="120396" cy="109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779002" y="945641"/>
            <a:ext cx="118872" cy="1097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947404" y="945641"/>
            <a:ext cx="113538" cy="109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9115043" y="945641"/>
            <a:ext cx="109727" cy="109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9283445" y="945641"/>
            <a:ext cx="119633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610600" y="1114044"/>
            <a:ext cx="120396" cy="1196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8779002" y="1114044"/>
            <a:ext cx="118872" cy="1196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8947404" y="1114044"/>
            <a:ext cx="113538" cy="1196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9115043" y="1114044"/>
            <a:ext cx="109727" cy="1196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8610600" y="1281683"/>
            <a:ext cx="120396" cy="119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8779002" y="1281683"/>
            <a:ext cx="118872" cy="1196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8947404" y="1281683"/>
            <a:ext cx="113538" cy="1196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9115043" y="1281683"/>
            <a:ext cx="109727" cy="1196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9283445" y="1281683"/>
            <a:ext cx="119633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610600" y="1449324"/>
            <a:ext cx="120396" cy="118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779002" y="144932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947404" y="1449324"/>
            <a:ext cx="11353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9115043" y="1449324"/>
            <a:ext cx="109727" cy="118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8610600" y="1617725"/>
            <a:ext cx="120396" cy="1120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8779002" y="1617725"/>
            <a:ext cx="118872" cy="1120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8947404" y="1617725"/>
            <a:ext cx="113538" cy="1120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9115043" y="1617725"/>
            <a:ext cx="109727" cy="11201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8779002" y="1785366"/>
            <a:ext cx="118872" cy="1196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9115043" y="1785366"/>
            <a:ext cx="109727" cy="1196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7667" y="1509013"/>
            <a:ext cx="7243064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3006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2992" y="1772588"/>
            <a:ext cx="8392414" cy="244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402802"/>
            <a:ext cx="905256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49" tIns="57475" rIns="114949" bIns="574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2346961"/>
            <a:ext cx="9052560" cy="663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9159663"/>
            <a:ext cx="234696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9159663"/>
            <a:ext cx="318516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ctr">
              <a:defRPr sz="1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9159663"/>
            <a:ext cx="234696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0D2EF8E-B9ED-4E43-943E-160C7750002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5pPr>
      <a:lvl6pPr marL="574746"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6pPr>
      <a:lvl7pPr marL="1149492"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7pPr>
      <a:lvl8pPr marL="1724238"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8pPr>
      <a:lvl9pPr marL="2298984" algn="ctr" rtl="0" fontAlgn="base">
        <a:spcBef>
          <a:spcPct val="0"/>
        </a:spcBef>
        <a:spcAft>
          <a:spcPct val="0"/>
        </a:spcAft>
        <a:defRPr sz="5500">
          <a:solidFill>
            <a:schemeClr val="tx2"/>
          </a:solidFill>
          <a:latin typeface="Arial" charset="0"/>
        </a:defRPr>
      </a:lvl9pPr>
    </p:titleStyle>
    <p:bodyStyle>
      <a:lvl1pPr marL="431060" indent="-431060" algn="l" rtl="0" fontAlgn="base">
        <a:spcBef>
          <a:spcPct val="20000"/>
        </a:spcBef>
        <a:spcAft>
          <a:spcPct val="0"/>
        </a:spcAft>
        <a:buChar char="•"/>
        <a:defRPr sz="4000">
          <a:solidFill>
            <a:schemeClr val="tx1"/>
          </a:solidFill>
          <a:latin typeface="+mn-lt"/>
          <a:ea typeface="+mn-ea"/>
          <a:cs typeface="+mn-cs"/>
        </a:defRPr>
      </a:lvl1pPr>
      <a:lvl2pPr marL="933962" indent="-359216" algn="l" rtl="0" fontAlgn="base">
        <a:spcBef>
          <a:spcPct val="20000"/>
        </a:spcBef>
        <a:spcAft>
          <a:spcPct val="0"/>
        </a:spcAft>
        <a:buChar char="–"/>
        <a:defRPr sz="3500">
          <a:solidFill>
            <a:schemeClr val="tx1"/>
          </a:solidFill>
          <a:latin typeface="+mn-lt"/>
        </a:defRPr>
      </a:lvl2pPr>
      <a:lvl3pPr marL="1436865" indent="-287373" algn="l" rtl="0" fontAlgn="base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</a:defRPr>
      </a:lvl3pPr>
      <a:lvl4pPr marL="2011611" indent="-287373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4pPr>
      <a:lvl5pPr marL="2586358" indent="-287373" algn="l" rtl="0" fontAlgn="base">
        <a:spcBef>
          <a:spcPct val="20000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</a:defRPr>
      </a:lvl5pPr>
      <a:lvl6pPr marL="3161104" indent="-287373" algn="l" rtl="0" fontAlgn="base">
        <a:spcBef>
          <a:spcPct val="20000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</a:defRPr>
      </a:lvl6pPr>
      <a:lvl7pPr marL="3735850" indent="-287373" algn="l" rtl="0" fontAlgn="base">
        <a:spcBef>
          <a:spcPct val="20000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</a:defRPr>
      </a:lvl7pPr>
      <a:lvl8pPr marL="4310596" indent="-287373" algn="l" rtl="0" fontAlgn="base">
        <a:spcBef>
          <a:spcPct val="20000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</a:defRPr>
      </a:lvl8pPr>
      <a:lvl9pPr marL="4885342" indent="-287373" algn="l" rtl="0" fontAlgn="base">
        <a:spcBef>
          <a:spcPct val="20000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4746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9492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4238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98984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3731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48477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23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97969" algn="l" defTabSz="114949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40384"/>
            <a:ext cx="6622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/>
              <a:t>Image </a:t>
            </a:r>
            <a:r>
              <a:rPr sz="3600" spc="-165" dirty="0"/>
              <a:t>Negatives </a:t>
            </a:r>
            <a:r>
              <a:rPr sz="3600" spc="-195" dirty="0"/>
              <a:t>(Inverted</a:t>
            </a:r>
            <a:r>
              <a:rPr sz="3600" spc="-520" dirty="0"/>
              <a:t> </a:t>
            </a:r>
            <a:r>
              <a:rPr sz="3600" spc="-150" dirty="0"/>
              <a:t>Images)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1799335"/>
            <a:ext cx="768985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buClr>
                <a:srgbClr val="330065"/>
              </a:buClr>
              <a:buSzPct val="66666"/>
              <a:buFont typeface="Wingdings"/>
              <a:buChar char=""/>
              <a:tabLst>
                <a:tab pos="212725" algn="l"/>
              </a:tabLst>
            </a:pPr>
            <a:r>
              <a:rPr sz="3000" spc="-114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3000" spc="-130" dirty="0">
                <a:solidFill>
                  <a:prstClr val="black"/>
                </a:solidFill>
                <a:latin typeface="Trebuchet MS"/>
                <a:cs typeface="Trebuchet MS"/>
              </a:rPr>
              <a:t>negatives </a:t>
            </a:r>
            <a:r>
              <a:rPr sz="3000" spc="-120" dirty="0">
                <a:solidFill>
                  <a:prstClr val="black"/>
                </a:solidFill>
                <a:latin typeface="Trebuchet MS"/>
                <a:cs typeface="Trebuchet MS"/>
              </a:rPr>
              <a:t>useful </a:t>
            </a:r>
            <a:r>
              <a:rPr sz="3000" spc="-114" dirty="0">
                <a:solidFill>
                  <a:prstClr val="black"/>
                </a:solidFill>
                <a:latin typeface="Trebuchet MS"/>
                <a:cs typeface="Trebuchet MS"/>
              </a:rPr>
              <a:t>for enhancing </a:t>
            </a:r>
            <a:r>
              <a:rPr sz="3000" spc="-135" dirty="0">
                <a:solidFill>
                  <a:prstClr val="black"/>
                </a:solidFill>
                <a:latin typeface="Trebuchet MS"/>
                <a:cs typeface="Trebuchet MS"/>
              </a:rPr>
              <a:t>white </a:t>
            </a:r>
            <a:r>
              <a:rPr sz="3000" spc="-75" dirty="0">
                <a:solidFill>
                  <a:prstClr val="black"/>
                </a:solidFill>
                <a:latin typeface="Trebuchet MS"/>
                <a:cs typeface="Trebuchet MS"/>
              </a:rPr>
              <a:t>or  </a:t>
            </a:r>
            <a:r>
              <a:rPr sz="3000" spc="-120" dirty="0">
                <a:solidFill>
                  <a:prstClr val="black"/>
                </a:solidFill>
                <a:latin typeface="Trebuchet MS"/>
                <a:cs typeface="Trebuchet MS"/>
              </a:rPr>
              <a:t>grey</a:t>
            </a:r>
            <a:r>
              <a:rPr sz="300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60" dirty="0">
                <a:solidFill>
                  <a:prstClr val="black"/>
                </a:solidFill>
                <a:latin typeface="Trebuchet MS"/>
                <a:cs typeface="Trebuchet MS"/>
              </a:rPr>
              <a:t>detail</a:t>
            </a:r>
            <a:r>
              <a:rPr sz="3000" spc="-2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14" dirty="0">
                <a:solidFill>
                  <a:prstClr val="black"/>
                </a:solidFill>
                <a:latin typeface="Trebuchet MS"/>
                <a:cs typeface="Trebuchet MS"/>
              </a:rPr>
              <a:t>embedded</a:t>
            </a:r>
            <a:r>
              <a:rPr sz="3000" spc="-2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14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300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30" dirty="0">
                <a:solidFill>
                  <a:prstClr val="black"/>
                </a:solidFill>
                <a:latin typeface="Trebuchet MS"/>
                <a:cs typeface="Trebuchet MS"/>
              </a:rPr>
              <a:t>dark</a:t>
            </a:r>
            <a:r>
              <a:rPr sz="30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95" dirty="0">
                <a:solidFill>
                  <a:prstClr val="black"/>
                </a:solidFill>
                <a:latin typeface="Trebuchet MS"/>
                <a:cs typeface="Trebuchet MS"/>
              </a:rPr>
              <a:t>regions</a:t>
            </a:r>
            <a:r>
              <a:rPr sz="3000" spc="-2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14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300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05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30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35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endParaRPr sz="3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marR="96520" lvl="1" indent="-347345"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75" dirty="0">
                <a:solidFill>
                  <a:prstClr val="black"/>
                </a:solidFill>
                <a:latin typeface="Trebuchet MS"/>
                <a:cs typeface="Trebuchet MS"/>
              </a:rPr>
              <a:t>Note</a:t>
            </a:r>
            <a:r>
              <a:rPr sz="26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prstClr val="black"/>
                </a:solidFill>
                <a:latin typeface="Trebuchet MS"/>
                <a:cs typeface="Trebuchet MS"/>
              </a:rPr>
              <a:t>how</a:t>
            </a:r>
            <a:r>
              <a:rPr sz="26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prstClr val="black"/>
                </a:solidFill>
                <a:latin typeface="Trebuchet MS"/>
                <a:cs typeface="Trebuchet MS"/>
              </a:rPr>
              <a:t>much</a:t>
            </a:r>
            <a:r>
              <a:rPr sz="26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prstClr val="black"/>
                </a:solidFill>
                <a:latin typeface="Trebuchet MS"/>
                <a:cs typeface="Trebuchet MS"/>
              </a:rPr>
              <a:t>clearer</a:t>
            </a:r>
            <a:r>
              <a:rPr sz="2600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6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prstClr val="black"/>
                </a:solidFill>
                <a:latin typeface="Trebuchet MS"/>
                <a:cs typeface="Trebuchet MS"/>
              </a:rPr>
              <a:t>tissue</a:t>
            </a:r>
            <a:r>
              <a:rPr sz="26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6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6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6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prstClr val="black"/>
                </a:solidFill>
                <a:latin typeface="Trebuchet MS"/>
                <a:cs typeface="Trebuchet MS"/>
              </a:rPr>
              <a:t>negative  image </a:t>
            </a:r>
            <a:r>
              <a:rPr sz="2600" spc="-100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600" spc="-114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600" spc="-95" dirty="0">
                <a:solidFill>
                  <a:prstClr val="black"/>
                </a:solidFill>
                <a:latin typeface="Trebuchet MS"/>
                <a:cs typeface="Trebuchet MS"/>
              </a:rPr>
              <a:t>mammogram</a:t>
            </a:r>
            <a:r>
              <a:rPr sz="2600" spc="-4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prstClr val="black"/>
                </a:solidFill>
                <a:latin typeface="Trebuchet MS"/>
                <a:cs typeface="Trebuchet MS"/>
              </a:rPr>
              <a:t>below</a:t>
            </a:r>
            <a:endParaRPr sz="26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4363" y="4076700"/>
            <a:ext cx="2448264" cy="2903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5641" y="4076700"/>
            <a:ext cx="2442291" cy="2903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91584" y="5112258"/>
            <a:ext cx="1567180" cy="848994"/>
          </a:xfrm>
          <a:custGeom>
            <a:avLst/>
            <a:gdLst/>
            <a:ahLst/>
            <a:cxnLst/>
            <a:rect l="l" t="t" r="r" b="b"/>
            <a:pathLst>
              <a:path w="1567179" h="848995">
                <a:moveTo>
                  <a:pt x="1175004" y="637032"/>
                </a:moveTo>
                <a:lnTo>
                  <a:pt x="1175004" y="211836"/>
                </a:lnTo>
                <a:lnTo>
                  <a:pt x="0" y="211836"/>
                </a:lnTo>
                <a:lnTo>
                  <a:pt x="0" y="637032"/>
                </a:lnTo>
                <a:lnTo>
                  <a:pt x="1175004" y="637032"/>
                </a:lnTo>
                <a:close/>
              </a:path>
              <a:path w="1567179" h="848995">
                <a:moveTo>
                  <a:pt x="1566672" y="424434"/>
                </a:moveTo>
                <a:lnTo>
                  <a:pt x="1175004" y="0"/>
                </a:lnTo>
                <a:lnTo>
                  <a:pt x="1175004" y="848868"/>
                </a:lnTo>
                <a:lnTo>
                  <a:pt x="1566672" y="424434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4726" y="5095494"/>
            <a:ext cx="1582420" cy="882650"/>
          </a:xfrm>
          <a:custGeom>
            <a:avLst/>
            <a:gdLst/>
            <a:ahLst/>
            <a:cxnLst/>
            <a:rect l="l" t="t" r="r" b="b"/>
            <a:pathLst>
              <a:path w="1582420" h="882650">
                <a:moveTo>
                  <a:pt x="1181862" y="222503"/>
                </a:moveTo>
                <a:lnTo>
                  <a:pt x="0" y="222503"/>
                </a:lnTo>
                <a:lnTo>
                  <a:pt x="0" y="659891"/>
                </a:lnTo>
                <a:lnTo>
                  <a:pt x="6858" y="659891"/>
                </a:lnTo>
                <a:lnTo>
                  <a:pt x="6858" y="235457"/>
                </a:lnTo>
                <a:lnTo>
                  <a:pt x="12953" y="228599"/>
                </a:lnTo>
                <a:lnTo>
                  <a:pt x="12953" y="235457"/>
                </a:lnTo>
                <a:lnTo>
                  <a:pt x="1175766" y="235457"/>
                </a:lnTo>
                <a:lnTo>
                  <a:pt x="1175766" y="228599"/>
                </a:lnTo>
                <a:lnTo>
                  <a:pt x="1181862" y="222503"/>
                </a:lnTo>
                <a:close/>
              </a:path>
              <a:path w="1582420" h="882650">
                <a:moveTo>
                  <a:pt x="12953" y="235457"/>
                </a:moveTo>
                <a:lnTo>
                  <a:pt x="12953" y="228599"/>
                </a:lnTo>
                <a:lnTo>
                  <a:pt x="6858" y="235457"/>
                </a:lnTo>
                <a:lnTo>
                  <a:pt x="12953" y="235457"/>
                </a:lnTo>
                <a:close/>
              </a:path>
              <a:path w="1582420" h="882650">
                <a:moveTo>
                  <a:pt x="12953" y="646937"/>
                </a:moveTo>
                <a:lnTo>
                  <a:pt x="12953" y="235457"/>
                </a:lnTo>
                <a:lnTo>
                  <a:pt x="6858" y="235457"/>
                </a:lnTo>
                <a:lnTo>
                  <a:pt x="6858" y="646937"/>
                </a:lnTo>
                <a:lnTo>
                  <a:pt x="12953" y="646937"/>
                </a:lnTo>
                <a:close/>
              </a:path>
              <a:path w="1582420" h="882650">
                <a:moveTo>
                  <a:pt x="1187958" y="850240"/>
                </a:moveTo>
                <a:lnTo>
                  <a:pt x="1187958" y="646937"/>
                </a:lnTo>
                <a:lnTo>
                  <a:pt x="6858" y="646937"/>
                </a:lnTo>
                <a:lnTo>
                  <a:pt x="12953" y="653795"/>
                </a:lnTo>
                <a:lnTo>
                  <a:pt x="12953" y="659891"/>
                </a:lnTo>
                <a:lnTo>
                  <a:pt x="1175766" y="659891"/>
                </a:lnTo>
                <a:lnTo>
                  <a:pt x="1175766" y="653795"/>
                </a:lnTo>
                <a:lnTo>
                  <a:pt x="1181862" y="659891"/>
                </a:lnTo>
                <a:lnTo>
                  <a:pt x="1181862" y="856858"/>
                </a:lnTo>
                <a:lnTo>
                  <a:pt x="1187958" y="850240"/>
                </a:lnTo>
                <a:close/>
              </a:path>
              <a:path w="1582420" h="882650">
                <a:moveTo>
                  <a:pt x="12953" y="659891"/>
                </a:moveTo>
                <a:lnTo>
                  <a:pt x="12953" y="653795"/>
                </a:lnTo>
                <a:lnTo>
                  <a:pt x="6858" y="646937"/>
                </a:lnTo>
                <a:lnTo>
                  <a:pt x="6858" y="659891"/>
                </a:lnTo>
                <a:lnTo>
                  <a:pt x="12953" y="659891"/>
                </a:lnTo>
                <a:close/>
              </a:path>
              <a:path w="1582420" h="882650">
                <a:moveTo>
                  <a:pt x="1581912" y="441197"/>
                </a:moveTo>
                <a:lnTo>
                  <a:pt x="1175766" y="0"/>
                </a:lnTo>
                <a:lnTo>
                  <a:pt x="1175766" y="222503"/>
                </a:lnTo>
                <a:lnTo>
                  <a:pt x="1177290" y="222503"/>
                </a:lnTo>
                <a:lnTo>
                  <a:pt x="1177290" y="20573"/>
                </a:lnTo>
                <a:lnTo>
                  <a:pt x="1187958" y="16763"/>
                </a:lnTo>
                <a:lnTo>
                  <a:pt x="1187958" y="32155"/>
                </a:lnTo>
                <a:lnTo>
                  <a:pt x="1564746" y="441197"/>
                </a:lnTo>
                <a:lnTo>
                  <a:pt x="1568958" y="436625"/>
                </a:lnTo>
                <a:lnTo>
                  <a:pt x="1568958" y="455269"/>
                </a:lnTo>
                <a:lnTo>
                  <a:pt x="1581912" y="441197"/>
                </a:lnTo>
                <a:close/>
              </a:path>
              <a:path w="1582420" h="882650">
                <a:moveTo>
                  <a:pt x="1181862" y="235457"/>
                </a:moveTo>
                <a:lnTo>
                  <a:pt x="1181862" y="222503"/>
                </a:lnTo>
                <a:lnTo>
                  <a:pt x="1175766" y="228599"/>
                </a:lnTo>
                <a:lnTo>
                  <a:pt x="1175766" y="235457"/>
                </a:lnTo>
                <a:lnTo>
                  <a:pt x="1181862" y="235457"/>
                </a:lnTo>
                <a:close/>
              </a:path>
              <a:path w="1582420" h="882650">
                <a:moveTo>
                  <a:pt x="1181862" y="659891"/>
                </a:moveTo>
                <a:lnTo>
                  <a:pt x="1175766" y="653795"/>
                </a:lnTo>
                <a:lnTo>
                  <a:pt x="1175766" y="659891"/>
                </a:lnTo>
                <a:lnTo>
                  <a:pt x="1181862" y="659891"/>
                </a:lnTo>
                <a:close/>
              </a:path>
              <a:path w="1582420" h="882650">
                <a:moveTo>
                  <a:pt x="1181862" y="856858"/>
                </a:moveTo>
                <a:lnTo>
                  <a:pt x="1181862" y="659891"/>
                </a:lnTo>
                <a:lnTo>
                  <a:pt x="1175766" y="659891"/>
                </a:lnTo>
                <a:lnTo>
                  <a:pt x="1175766" y="882395"/>
                </a:lnTo>
                <a:lnTo>
                  <a:pt x="1177290" y="880740"/>
                </a:lnTo>
                <a:lnTo>
                  <a:pt x="1177290" y="861821"/>
                </a:lnTo>
                <a:lnTo>
                  <a:pt x="1181862" y="856858"/>
                </a:lnTo>
                <a:close/>
              </a:path>
              <a:path w="1582420" h="882650">
                <a:moveTo>
                  <a:pt x="1187958" y="32155"/>
                </a:moveTo>
                <a:lnTo>
                  <a:pt x="1187958" y="16763"/>
                </a:lnTo>
                <a:lnTo>
                  <a:pt x="1177290" y="20573"/>
                </a:lnTo>
                <a:lnTo>
                  <a:pt x="1187958" y="32155"/>
                </a:lnTo>
                <a:close/>
              </a:path>
              <a:path w="1582420" h="882650">
                <a:moveTo>
                  <a:pt x="1187958" y="235457"/>
                </a:moveTo>
                <a:lnTo>
                  <a:pt x="1187958" y="32155"/>
                </a:lnTo>
                <a:lnTo>
                  <a:pt x="1177290" y="20573"/>
                </a:lnTo>
                <a:lnTo>
                  <a:pt x="1177290" y="222503"/>
                </a:lnTo>
                <a:lnTo>
                  <a:pt x="1181862" y="222503"/>
                </a:lnTo>
                <a:lnTo>
                  <a:pt x="1181862" y="235457"/>
                </a:lnTo>
                <a:lnTo>
                  <a:pt x="1187958" y="235457"/>
                </a:lnTo>
                <a:close/>
              </a:path>
              <a:path w="1582420" h="882650">
                <a:moveTo>
                  <a:pt x="1568958" y="455269"/>
                </a:moveTo>
                <a:lnTo>
                  <a:pt x="1568958" y="445769"/>
                </a:lnTo>
                <a:lnTo>
                  <a:pt x="1564746" y="441197"/>
                </a:lnTo>
                <a:lnTo>
                  <a:pt x="1177290" y="861821"/>
                </a:lnTo>
                <a:lnTo>
                  <a:pt x="1187958" y="865631"/>
                </a:lnTo>
                <a:lnTo>
                  <a:pt x="1187958" y="869151"/>
                </a:lnTo>
                <a:lnTo>
                  <a:pt x="1568958" y="455269"/>
                </a:lnTo>
                <a:close/>
              </a:path>
              <a:path w="1582420" h="882650">
                <a:moveTo>
                  <a:pt x="1187958" y="869151"/>
                </a:moveTo>
                <a:lnTo>
                  <a:pt x="1187958" y="865631"/>
                </a:lnTo>
                <a:lnTo>
                  <a:pt x="1177290" y="861821"/>
                </a:lnTo>
                <a:lnTo>
                  <a:pt x="1177290" y="880740"/>
                </a:lnTo>
                <a:lnTo>
                  <a:pt x="1187958" y="869151"/>
                </a:lnTo>
                <a:close/>
              </a:path>
              <a:path w="1582420" h="882650">
                <a:moveTo>
                  <a:pt x="1568958" y="445769"/>
                </a:moveTo>
                <a:lnTo>
                  <a:pt x="1568958" y="436625"/>
                </a:lnTo>
                <a:lnTo>
                  <a:pt x="1564746" y="441197"/>
                </a:lnTo>
                <a:lnTo>
                  <a:pt x="1568958" y="4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4341" y="5379211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 </a:t>
            </a:r>
            <a:r>
              <a:rPr b="1" i="1" dirty="0">
                <a:solidFill>
                  <a:srgbClr val="FFFFFF"/>
                </a:solidFill>
                <a:latin typeface="Times New Roman"/>
                <a:cs typeface="Times New Roman"/>
              </a:rPr>
              <a:t>= 1.0 -</a:t>
            </a:r>
            <a:r>
              <a:rPr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632" y="5242052"/>
            <a:ext cx="88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080" indent="-20193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Original 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25664" y="5242052"/>
            <a:ext cx="9791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Negative 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7117080"/>
            <a:ext cx="260603" cy="198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4058" y="2083307"/>
            <a:ext cx="252729" cy="5035550"/>
          </a:xfrm>
          <a:custGeom>
            <a:avLst/>
            <a:gdLst/>
            <a:ahLst/>
            <a:cxnLst/>
            <a:rect l="l" t="t" r="r" b="b"/>
            <a:pathLst>
              <a:path w="252729" h="5035550">
                <a:moveTo>
                  <a:pt x="0" y="0"/>
                </a:moveTo>
                <a:lnTo>
                  <a:pt x="0" y="5035296"/>
                </a:lnTo>
                <a:lnTo>
                  <a:pt x="252222" y="5035296"/>
                </a:lnTo>
                <a:lnTo>
                  <a:pt x="252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" y="2076450"/>
            <a:ext cx="265430" cy="5048250"/>
          </a:xfrm>
          <a:custGeom>
            <a:avLst/>
            <a:gdLst/>
            <a:ahLst/>
            <a:cxnLst/>
            <a:rect l="l" t="t" r="r" b="b"/>
            <a:pathLst>
              <a:path w="265430" h="5048250">
                <a:moveTo>
                  <a:pt x="265176" y="5048250"/>
                </a:moveTo>
                <a:lnTo>
                  <a:pt x="265175" y="0"/>
                </a:lnTo>
                <a:lnTo>
                  <a:pt x="0" y="0"/>
                </a:lnTo>
                <a:lnTo>
                  <a:pt x="0" y="5048250"/>
                </a:lnTo>
                <a:lnTo>
                  <a:pt x="6858" y="5048250"/>
                </a:lnTo>
                <a:lnTo>
                  <a:pt x="6857" y="12954"/>
                </a:lnTo>
                <a:lnTo>
                  <a:pt x="12954" y="6857"/>
                </a:lnTo>
                <a:lnTo>
                  <a:pt x="12954" y="12954"/>
                </a:lnTo>
                <a:lnTo>
                  <a:pt x="252984" y="12954"/>
                </a:lnTo>
                <a:lnTo>
                  <a:pt x="252984" y="6857"/>
                </a:lnTo>
                <a:lnTo>
                  <a:pt x="259079" y="12954"/>
                </a:lnTo>
                <a:lnTo>
                  <a:pt x="259080" y="5048250"/>
                </a:lnTo>
                <a:lnTo>
                  <a:pt x="265176" y="5048250"/>
                </a:lnTo>
                <a:close/>
              </a:path>
              <a:path w="265430" h="5048250">
                <a:moveTo>
                  <a:pt x="12954" y="12954"/>
                </a:moveTo>
                <a:lnTo>
                  <a:pt x="12954" y="6857"/>
                </a:lnTo>
                <a:lnTo>
                  <a:pt x="6857" y="12954"/>
                </a:lnTo>
                <a:lnTo>
                  <a:pt x="12954" y="12954"/>
                </a:lnTo>
                <a:close/>
              </a:path>
              <a:path w="265430" h="5048250">
                <a:moveTo>
                  <a:pt x="12954" y="5036058"/>
                </a:moveTo>
                <a:lnTo>
                  <a:pt x="12954" y="12954"/>
                </a:lnTo>
                <a:lnTo>
                  <a:pt x="6857" y="12954"/>
                </a:lnTo>
                <a:lnTo>
                  <a:pt x="6858" y="5036058"/>
                </a:lnTo>
                <a:lnTo>
                  <a:pt x="12954" y="5036058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6858" y="5036058"/>
                </a:lnTo>
                <a:lnTo>
                  <a:pt x="12954" y="5042154"/>
                </a:lnTo>
                <a:lnTo>
                  <a:pt x="12954" y="5048250"/>
                </a:lnTo>
                <a:lnTo>
                  <a:pt x="252984" y="5048250"/>
                </a:lnTo>
                <a:lnTo>
                  <a:pt x="252984" y="5042154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12954" y="5048250"/>
                </a:moveTo>
                <a:lnTo>
                  <a:pt x="12954" y="5042154"/>
                </a:lnTo>
                <a:lnTo>
                  <a:pt x="6858" y="5036058"/>
                </a:lnTo>
                <a:lnTo>
                  <a:pt x="6858" y="5048250"/>
                </a:lnTo>
                <a:lnTo>
                  <a:pt x="12954" y="5048250"/>
                </a:lnTo>
                <a:close/>
              </a:path>
              <a:path w="265430" h="5048250">
                <a:moveTo>
                  <a:pt x="259079" y="12954"/>
                </a:moveTo>
                <a:lnTo>
                  <a:pt x="252984" y="6857"/>
                </a:lnTo>
                <a:lnTo>
                  <a:pt x="252984" y="12954"/>
                </a:lnTo>
                <a:lnTo>
                  <a:pt x="259079" y="12954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259079" y="12954"/>
                </a:lnTo>
                <a:lnTo>
                  <a:pt x="252984" y="12954"/>
                </a:lnTo>
                <a:lnTo>
                  <a:pt x="252984" y="5036058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259080" y="5048250"/>
                </a:moveTo>
                <a:lnTo>
                  <a:pt x="259080" y="5036058"/>
                </a:lnTo>
                <a:lnTo>
                  <a:pt x="252984" y="5042154"/>
                </a:lnTo>
                <a:lnTo>
                  <a:pt x="252984" y="5048250"/>
                </a:lnTo>
                <a:lnTo>
                  <a:pt x="259080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512" y="2163572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28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678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840739" y="1991360"/>
            <a:ext cx="7951470" cy="263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5735" indent="-342265"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solidFill>
                  <a:prstClr val="black"/>
                </a:solidFill>
                <a:latin typeface="Trebuchet MS"/>
                <a:cs typeface="Trebuchet MS"/>
              </a:rPr>
              <a:t>Histograms</a:t>
            </a:r>
            <a:r>
              <a:rPr sz="280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plots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prstClr val="black"/>
                </a:solidFill>
                <a:latin typeface="Trebuchet MS"/>
                <a:cs typeface="Trebuchet MS"/>
              </a:rPr>
              <a:t>how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80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times</a:t>
            </a:r>
            <a:r>
              <a:rPr sz="280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prstClr val="black"/>
                </a:solidFill>
                <a:latin typeface="Trebuchet MS"/>
                <a:cs typeface="Trebuchet MS"/>
              </a:rPr>
              <a:t>(frequency)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prstClr val="black"/>
                </a:solidFill>
                <a:latin typeface="Trebuchet MS"/>
                <a:cs typeface="Trebuchet MS"/>
              </a:rPr>
              <a:t>each 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intensity value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in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800" spc="-5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occurs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54965" indent="-342265"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0" dirty="0">
                <a:solidFill>
                  <a:prstClr val="black"/>
                </a:solidFill>
                <a:latin typeface="Trebuchet MS"/>
                <a:cs typeface="Trebuchet MS"/>
              </a:rPr>
              <a:t>Example: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lvl="1" indent="-347345"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0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4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prstClr val="black"/>
                </a:solidFill>
                <a:latin typeface="Trebuchet MS"/>
                <a:cs typeface="Trebuchet MS"/>
              </a:rPr>
              <a:t>(left)</a:t>
            </a:r>
            <a:r>
              <a:rPr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prstClr val="black"/>
                </a:solidFill>
                <a:latin typeface="Trebuchet MS"/>
                <a:cs typeface="Trebuchet MS"/>
              </a:rPr>
              <a:t>has</a:t>
            </a:r>
            <a:r>
              <a:rPr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Trebuchet MS"/>
                <a:cs typeface="Trebuchet MS"/>
              </a:rPr>
              <a:t>256</a:t>
            </a:r>
            <a:r>
              <a:rPr sz="24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prstClr val="black"/>
                </a:solidFill>
                <a:latin typeface="Trebuchet MS"/>
                <a:cs typeface="Trebuchet MS"/>
              </a:rPr>
              <a:t>distinct</a:t>
            </a:r>
            <a:r>
              <a:rPr sz="2400" spc="-1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prstClr val="black"/>
                </a:solidFill>
                <a:latin typeface="Trebuchet MS"/>
                <a:cs typeface="Trebuchet MS"/>
              </a:rPr>
              <a:t>gray</a:t>
            </a:r>
            <a:r>
              <a:rPr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prstClr val="black"/>
                </a:solidFill>
                <a:latin typeface="Trebuchet MS"/>
                <a:cs typeface="Trebuchet MS"/>
              </a:rPr>
              <a:t>levels</a:t>
            </a:r>
            <a:r>
              <a:rPr sz="2400" spc="-17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prstClr val="black"/>
                </a:solidFill>
                <a:latin typeface="Trebuchet MS"/>
                <a:cs typeface="Trebuchet MS"/>
              </a:rPr>
              <a:t>(8</a:t>
            </a:r>
            <a:r>
              <a:rPr sz="2400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prstClr val="black"/>
                </a:solidFill>
                <a:latin typeface="Trebuchet MS"/>
                <a:cs typeface="Trebuchet MS"/>
              </a:rPr>
              <a:t>bits)</a:t>
            </a:r>
            <a:endParaRPr sz="24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marR="5080" lvl="1" indent="-347345"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0" dirty="0">
                <a:solidFill>
                  <a:prstClr val="black"/>
                </a:solidFill>
                <a:latin typeface="Trebuchet MS"/>
                <a:cs typeface="Trebuchet MS"/>
              </a:rPr>
              <a:t>Histogram</a:t>
            </a:r>
            <a:r>
              <a:rPr sz="24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prstClr val="black"/>
                </a:solidFill>
                <a:latin typeface="Trebuchet MS"/>
                <a:cs typeface="Trebuchet MS"/>
              </a:rPr>
              <a:t>(right)</a:t>
            </a:r>
            <a:r>
              <a:rPr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prstClr val="black"/>
                </a:solidFill>
                <a:latin typeface="Trebuchet MS"/>
                <a:cs typeface="Trebuchet MS"/>
              </a:rPr>
              <a:t>shows</a:t>
            </a:r>
            <a:r>
              <a:rPr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prstClr val="black"/>
                </a:solidFill>
                <a:latin typeface="Trebuchet MS"/>
                <a:cs typeface="Trebuchet MS"/>
              </a:rPr>
              <a:t>frequency</a:t>
            </a:r>
            <a:r>
              <a:rPr sz="2400" spc="-1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prstClr val="black"/>
                </a:solidFill>
                <a:latin typeface="Trebuchet MS"/>
                <a:cs typeface="Trebuchet MS"/>
              </a:rPr>
              <a:t>(how</a:t>
            </a:r>
            <a:r>
              <a:rPr sz="24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400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prstClr val="black"/>
                </a:solidFill>
                <a:latin typeface="Trebuchet MS"/>
                <a:cs typeface="Trebuchet MS"/>
              </a:rPr>
              <a:t>times)</a:t>
            </a:r>
            <a:r>
              <a:rPr sz="24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prstClr val="black"/>
                </a:solidFill>
                <a:latin typeface="Trebuchet MS"/>
                <a:cs typeface="Trebuchet MS"/>
              </a:rPr>
              <a:t>each  </a:t>
            </a:r>
            <a:r>
              <a:rPr sz="2400" spc="-95" dirty="0">
                <a:solidFill>
                  <a:prstClr val="black"/>
                </a:solidFill>
                <a:latin typeface="Trebuchet MS"/>
                <a:cs typeface="Trebuchet MS"/>
              </a:rPr>
              <a:t>gray </a:t>
            </a:r>
            <a:r>
              <a:rPr sz="2400" spc="-135" dirty="0">
                <a:solidFill>
                  <a:prstClr val="black"/>
                </a:solidFill>
                <a:latin typeface="Trebuchet MS"/>
                <a:cs typeface="Trebuchet MS"/>
              </a:rPr>
              <a:t>level</a:t>
            </a:r>
            <a:r>
              <a:rPr sz="2400" spc="-2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prstClr val="black"/>
                </a:solidFill>
                <a:latin typeface="Trebuchet MS"/>
                <a:cs typeface="Trebuchet MS"/>
              </a:rPr>
              <a:t>occurs</a:t>
            </a:r>
            <a:endParaRPr sz="24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0" y="4724400"/>
            <a:ext cx="6096000" cy="2326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902" y="1982520"/>
            <a:ext cx="7914005" cy="19888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20" dirty="0">
                <a:latin typeface="Trebuchet MS"/>
                <a:cs typeface="Trebuchet MS"/>
              </a:rPr>
              <a:t>Many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cameras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display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real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time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histograms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scene</a:t>
            </a:r>
            <a:endParaRPr sz="28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Helps </a:t>
            </a:r>
            <a:r>
              <a:rPr sz="2800" spc="-105" dirty="0">
                <a:latin typeface="Trebuchet MS"/>
                <a:cs typeface="Trebuchet MS"/>
              </a:rPr>
              <a:t>avoid </a:t>
            </a:r>
            <a:r>
              <a:rPr sz="2800" spc="-130" dirty="0">
                <a:latin typeface="Trebuchet MS"/>
                <a:cs typeface="Trebuchet MS"/>
              </a:rPr>
              <a:t>taking </a:t>
            </a:r>
            <a:r>
              <a:rPr sz="2800" spc="-110" dirty="0">
                <a:latin typeface="Trebuchet MS"/>
                <a:cs typeface="Trebuchet MS"/>
              </a:rPr>
              <a:t>over‐exposed</a:t>
            </a:r>
            <a:r>
              <a:rPr sz="2800" spc="-52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pictures</a:t>
            </a:r>
            <a:endParaRPr sz="2800">
              <a:latin typeface="Trebuchet MS"/>
              <a:cs typeface="Trebuchet MS"/>
            </a:endParaRPr>
          </a:p>
          <a:p>
            <a:pPr marL="354965" marR="164465" indent="-342265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70" dirty="0">
                <a:latin typeface="Trebuchet MS"/>
                <a:cs typeface="Trebuchet MS"/>
              </a:rPr>
              <a:t>Also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easier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detect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types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processing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previously  </a:t>
            </a:r>
            <a:r>
              <a:rPr sz="2800" spc="-130" dirty="0">
                <a:latin typeface="Trebuchet MS"/>
                <a:cs typeface="Trebuchet MS"/>
              </a:rPr>
              <a:t>applied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3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8566" y="4110227"/>
            <a:ext cx="4036450" cy="3055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5387136"/>
            <a:ext cx="685165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  <a:tab pos="1303020" algn="l"/>
              </a:tabLst>
            </a:pPr>
            <a:r>
              <a:rPr sz="2800" spc="-220" dirty="0">
                <a:latin typeface="Trebuchet MS"/>
                <a:cs typeface="Trebuchet MS"/>
              </a:rPr>
              <a:t>E.g.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60" dirty="0">
                <a:latin typeface="Trebuchet MS"/>
                <a:cs typeface="Trebuchet MS"/>
              </a:rPr>
              <a:t>K	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16,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10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pixels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have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intensity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value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Histograms: </a:t>
            </a:r>
            <a:r>
              <a:rPr sz="2800" spc="-100" dirty="0">
                <a:latin typeface="Trebuchet MS"/>
                <a:cs typeface="Trebuchet MS"/>
              </a:rPr>
              <a:t>only </a:t>
            </a:r>
            <a:r>
              <a:rPr sz="2800" spc="-145" dirty="0">
                <a:latin typeface="Trebuchet MS"/>
                <a:cs typeface="Trebuchet MS"/>
              </a:rPr>
              <a:t>statistical</a:t>
            </a:r>
            <a:r>
              <a:rPr sz="2800" spc="-45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information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5" dirty="0">
                <a:latin typeface="Trebuchet MS"/>
                <a:cs typeface="Trebuchet MS"/>
              </a:rPr>
              <a:t>No</a:t>
            </a:r>
            <a:r>
              <a:rPr sz="2800" spc="-5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indication </a:t>
            </a:r>
            <a:r>
              <a:rPr sz="2800" spc="-105" dirty="0">
                <a:latin typeface="Trebuchet MS"/>
                <a:cs typeface="Trebuchet MS"/>
              </a:rPr>
              <a:t>of </a:t>
            </a:r>
            <a:r>
              <a:rPr sz="2800" b="1" spc="-140" dirty="0">
                <a:latin typeface="Trebuchet MS"/>
                <a:cs typeface="Trebuchet MS"/>
              </a:rPr>
              <a:t>location </a:t>
            </a:r>
            <a:r>
              <a:rPr sz="2800" spc="-105" dirty="0">
                <a:latin typeface="Trebuchet MS"/>
                <a:cs typeface="Trebuchet MS"/>
              </a:rPr>
              <a:t>of </a:t>
            </a:r>
            <a:r>
              <a:rPr sz="2800" spc="-140" dirty="0">
                <a:latin typeface="Trebuchet MS"/>
                <a:cs typeface="Trebuchet MS"/>
              </a:rPr>
              <a:t>pixels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3512" y="1924010"/>
            <a:ext cx="6285006" cy="3247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96631" y="3662425"/>
            <a:ext cx="755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Intensity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678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902" y="1822195"/>
            <a:ext cx="6972934" cy="11226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40" dirty="0">
                <a:latin typeface="Trebuchet MS"/>
                <a:cs typeface="Trebuchet MS"/>
              </a:rPr>
              <a:t>Different </a:t>
            </a:r>
            <a:r>
              <a:rPr sz="3000" spc="-120" dirty="0">
                <a:latin typeface="Trebuchet MS"/>
                <a:cs typeface="Trebuchet MS"/>
              </a:rPr>
              <a:t>images </a:t>
            </a:r>
            <a:r>
              <a:rPr sz="3000" spc="-140" dirty="0">
                <a:latin typeface="Trebuchet MS"/>
                <a:cs typeface="Trebuchet MS"/>
              </a:rPr>
              <a:t>can </a:t>
            </a:r>
            <a:r>
              <a:rPr sz="3000" spc="-114" dirty="0">
                <a:latin typeface="Trebuchet MS"/>
                <a:cs typeface="Trebuchet MS"/>
              </a:rPr>
              <a:t>have </a:t>
            </a:r>
            <a:r>
              <a:rPr sz="3000" b="1" spc="-145" dirty="0">
                <a:latin typeface="Trebuchet MS"/>
                <a:cs typeface="Trebuchet MS"/>
              </a:rPr>
              <a:t>same</a:t>
            </a:r>
            <a:r>
              <a:rPr sz="3000" b="1" spc="-705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histogram</a:t>
            </a:r>
            <a:endParaRPr sz="3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55" dirty="0">
                <a:latin typeface="Trebuchet MS"/>
                <a:cs typeface="Trebuchet MS"/>
              </a:rPr>
              <a:t>3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images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below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have</a:t>
            </a:r>
            <a:r>
              <a:rPr sz="3000" spc="-250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same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histogram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5109566"/>
            <a:ext cx="7724140" cy="207835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60" dirty="0">
                <a:latin typeface="Trebuchet MS"/>
                <a:cs typeface="Trebuchet MS"/>
              </a:rPr>
              <a:t>Half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of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45" dirty="0">
                <a:latin typeface="Trebuchet MS"/>
                <a:cs typeface="Trebuchet MS"/>
              </a:rPr>
              <a:t>pixels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are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70" dirty="0">
                <a:latin typeface="Trebuchet MS"/>
                <a:cs typeface="Trebuchet MS"/>
              </a:rPr>
              <a:t>gray,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half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are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white</a:t>
            </a:r>
            <a:endParaRPr sz="30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05" dirty="0">
                <a:latin typeface="Trebuchet MS"/>
                <a:cs typeface="Trebuchet MS"/>
              </a:rPr>
              <a:t>Same </a:t>
            </a:r>
            <a:r>
              <a:rPr sz="2600" spc="-95" dirty="0">
                <a:latin typeface="Trebuchet MS"/>
                <a:cs typeface="Trebuchet MS"/>
              </a:rPr>
              <a:t>histogram </a:t>
            </a:r>
            <a:r>
              <a:rPr sz="2600" spc="-70" dirty="0">
                <a:latin typeface="Trebuchet MS"/>
                <a:cs typeface="Trebuchet MS"/>
              </a:rPr>
              <a:t>= </a:t>
            </a:r>
            <a:r>
              <a:rPr sz="2600" spc="-100" dirty="0">
                <a:latin typeface="Trebuchet MS"/>
                <a:cs typeface="Trebuchet MS"/>
              </a:rPr>
              <a:t>same</a:t>
            </a:r>
            <a:r>
              <a:rPr sz="2600" spc="-48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statisics</a:t>
            </a:r>
            <a:endParaRPr sz="26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2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00" dirty="0">
                <a:latin typeface="Trebuchet MS"/>
                <a:cs typeface="Trebuchet MS"/>
              </a:rPr>
              <a:t>Distribution of </a:t>
            </a:r>
            <a:r>
              <a:rPr sz="2600" spc="-114" dirty="0">
                <a:latin typeface="Trebuchet MS"/>
                <a:cs typeface="Trebuchet MS"/>
              </a:rPr>
              <a:t>intensities </a:t>
            </a:r>
            <a:r>
              <a:rPr sz="2600" spc="-110" dirty="0">
                <a:latin typeface="Trebuchet MS"/>
                <a:cs typeface="Trebuchet MS"/>
              </a:rPr>
              <a:t>could </a:t>
            </a:r>
            <a:r>
              <a:rPr sz="2600" spc="-105" dirty="0">
                <a:latin typeface="Trebuchet MS"/>
                <a:cs typeface="Trebuchet MS"/>
              </a:rPr>
              <a:t>be</a:t>
            </a:r>
            <a:r>
              <a:rPr sz="2600" spc="-52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different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35" dirty="0">
                <a:latin typeface="Trebuchet MS"/>
                <a:cs typeface="Trebuchet MS"/>
              </a:rPr>
              <a:t>Can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we</a:t>
            </a:r>
            <a:r>
              <a:rPr sz="3000" spc="-229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reconstruct</a:t>
            </a:r>
            <a:r>
              <a:rPr sz="3000" spc="-254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image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10" dirty="0">
                <a:latin typeface="Trebuchet MS"/>
                <a:cs typeface="Trebuchet MS"/>
              </a:rPr>
              <a:t>from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70" dirty="0">
                <a:latin typeface="Trebuchet MS"/>
                <a:cs typeface="Trebuchet MS"/>
              </a:rPr>
              <a:t>histogram?</a:t>
            </a:r>
            <a:r>
              <a:rPr sz="3000" spc="-215" dirty="0">
                <a:latin typeface="Trebuchet MS"/>
                <a:cs typeface="Trebuchet MS"/>
              </a:rPr>
              <a:t> </a:t>
            </a:r>
            <a:r>
              <a:rPr sz="3000" spc="-45" dirty="0">
                <a:latin typeface="Trebuchet MS"/>
                <a:cs typeface="Trebuchet MS"/>
              </a:rPr>
              <a:t>No!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8766" y="3183522"/>
            <a:ext cx="6251981" cy="1937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154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3848613" y="3154423"/>
            <a:ext cx="2485995" cy="308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9817" y="6163840"/>
            <a:ext cx="3903640" cy="345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9101" y="2075942"/>
            <a:ext cx="7781290" cy="496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45" dirty="0">
                <a:latin typeface="Trebuchet MS"/>
                <a:cs typeface="Trebuchet MS"/>
              </a:rPr>
              <a:t>So,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histogram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for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grayscale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intensity  </a:t>
            </a:r>
            <a:r>
              <a:rPr sz="2800" spc="-110" dirty="0">
                <a:latin typeface="Trebuchet MS"/>
                <a:cs typeface="Trebuchet MS"/>
              </a:rPr>
              <a:t>values in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range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0065"/>
              </a:buClr>
              <a:buFont typeface="Wingdings"/>
              <a:buChar char=""/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92195" algn="l"/>
              </a:tabLst>
            </a:pPr>
            <a:r>
              <a:rPr sz="2800" spc="-95" dirty="0">
                <a:latin typeface="Trebuchet MS"/>
                <a:cs typeface="Trebuchet MS"/>
              </a:rPr>
              <a:t>would </a:t>
            </a:r>
            <a:r>
              <a:rPr sz="2800" spc="-120" dirty="0">
                <a:latin typeface="Trebuchet MS"/>
                <a:cs typeface="Trebuchet MS"/>
              </a:rPr>
              <a:t>contain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exactly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i="1" spc="-160" dirty="0">
                <a:latin typeface="Trebuchet MS"/>
                <a:cs typeface="Trebuchet MS"/>
              </a:rPr>
              <a:t>K	</a:t>
            </a:r>
            <a:r>
              <a:rPr sz="2800" spc="-120" dirty="0">
                <a:latin typeface="Trebuchet MS"/>
                <a:cs typeface="Trebuchet MS"/>
              </a:rPr>
              <a:t>entries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  <a:tab pos="4787900" algn="l"/>
              </a:tabLst>
            </a:pPr>
            <a:r>
              <a:rPr sz="2800" spc="-220" dirty="0">
                <a:latin typeface="Trebuchet MS"/>
                <a:cs typeface="Trebuchet MS"/>
              </a:rPr>
              <a:t>E.g. </a:t>
            </a:r>
            <a:r>
              <a:rPr sz="2800" spc="-130" dirty="0">
                <a:latin typeface="Trebuchet MS"/>
                <a:cs typeface="Trebuchet MS"/>
              </a:rPr>
              <a:t>8‐bit grayscale </a:t>
            </a:r>
            <a:r>
              <a:rPr sz="2800" spc="-160" dirty="0">
                <a:latin typeface="Trebuchet MS"/>
                <a:cs typeface="Trebuchet MS"/>
              </a:rPr>
              <a:t>image,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i="1" spc="-160" dirty="0">
                <a:latin typeface="Trebuchet MS"/>
                <a:cs typeface="Trebuchet MS"/>
              </a:rPr>
              <a:t>K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	</a:t>
            </a:r>
            <a:r>
              <a:rPr sz="2800" i="1" spc="-40" dirty="0">
                <a:latin typeface="Trebuchet MS"/>
                <a:cs typeface="Trebuchet MS"/>
              </a:rPr>
              <a:t>2</a:t>
            </a:r>
            <a:r>
              <a:rPr sz="2775" i="1" spc="-60" baseline="25525" dirty="0">
                <a:latin typeface="Trebuchet MS"/>
                <a:cs typeface="Trebuchet MS"/>
              </a:rPr>
              <a:t>8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256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35" dirty="0">
                <a:latin typeface="Trebuchet MS"/>
                <a:cs typeface="Trebuchet MS"/>
              </a:rPr>
              <a:t>Each </a:t>
            </a:r>
            <a:r>
              <a:rPr sz="2800" spc="-100" dirty="0">
                <a:latin typeface="Trebuchet MS"/>
                <a:cs typeface="Trebuchet MS"/>
              </a:rPr>
              <a:t>histogram </a:t>
            </a:r>
            <a:r>
              <a:rPr sz="2800" spc="-120" dirty="0">
                <a:latin typeface="Trebuchet MS"/>
                <a:cs typeface="Trebuchet MS"/>
              </a:rPr>
              <a:t>entry </a:t>
            </a:r>
            <a:r>
              <a:rPr sz="2800" spc="-100" dirty="0">
                <a:latin typeface="Trebuchet MS"/>
                <a:cs typeface="Trebuchet MS"/>
              </a:rPr>
              <a:t>is </a:t>
            </a:r>
            <a:r>
              <a:rPr sz="2800" spc="-125" dirty="0">
                <a:latin typeface="Trebuchet MS"/>
                <a:cs typeface="Trebuchet MS"/>
              </a:rPr>
              <a:t>defined</a:t>
            </a:r>
            <a:r>
              <a:rPr sz="2800" spc="-62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as:</a:t>
            </a:r>
            <a:endParaRPr sz="2800">
              <a:latin typeface="Trebuchet MS"/>
              <a:cs typeface="Trebuchet MS"/>
            </a:endParaRPr>
          </a:p>
          <a:p>
            <a:pPr marL="763270">
              <a:lnSpc>
                <a:spcPct val="100000"/>
              </a:lnSpc>
              <a:spcBef>
                <a:spcPts val="600"/>
              </a:spcBef>
            </a:pPr>
            <a:r>
              <a:rPr sz="2400" spc="-130" dirty="0">
                <a:latin typeface="Trebuchet MS"/>
                <a:cs typeface="Trebuchet MS"/>
              </a:rPr>
              <a:t>h(i)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number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pixels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i="1" spc="-65" dirty="0">
                <a:latin typeface="Trebuchet MS"/>
                <a:cs typeface="Trebuchet MS"/>
              </a:rPr>
              <a:t>I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all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0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&lt;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spc="-190" dirty="0">
                <a:latin typeface="Trebuchet MS"/>
                <a:cs typeface="Trebuchet MS"/>
              </a:rPr>
              <a:t>i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&lt;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K.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210" dirty="0">
                <a:latin typeface="Trebuchet MS"/>
                <a:cs typeface="Trebuchet MS"/>
              </a:rPr>
              <a:t>E.g: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h(255)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number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pixels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intensity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255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5" dirty="0">
                <a:latin typeface="Trebuchet MS"/>
                <a:cs typeface="Trebuchet MS"/>
              </a:rPr>
              <a:t>Formal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definition</a:t>
            </a:r>
            <a:endParaRPr sz="2800">
              <a:latin typeface="Trebuchet MS"/>
              <a:cs typeface="Trebuchet MS"/>
            </a:endParaRPr>
          </a:p>
          <a:p>
            <a:pPr marL="2105025">
              <a:lnSpc>
                <a:spcPct val="100000"/>
              </a:lnSpc>
              <a:spcBef>
                <a:spcPts val="2385"/>
              </a:spcBef>
              <a:tabLst>
                <a:tab pos="6156960" algn="l"/>
              </a:tabLst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Number (size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of set)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pixels	such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5488" y="6476238"/>
            <a:ext cx="931544" cy="296545"/>
          </a:xfrm>
          <a:custGeom>
            <a:avLst/>
            <a:gdLst/>
            <a:ahLst/>
            <a:cxnLst/>
            <a:rect l="l" t="t" r="r" b="b"/>
            <a:pathLst>
              <a:path w="931545" h="296545">
                <a:moveTo>
                  <a:pt x="894697" y="38415"/>
                </a:moveTo>
                <a:lnTo>
                  <a:pt x="875732" y="33335"/>
                </a:lnTo>
                <a:lnTo>
                  <a:pt x="0" y="277368"/>
                </a:lnTo>
                <a:lnTo>
                  <a:pt x="5334" y="296418"/>
                </a:lnTo>
                <a:lnTo>
                  <a:pt x="881292" y="52322"/>
                </a:lnTo>
                <a:lnTo>
                  <a:pt x="894697" y="38415"/>
                </a:lnTo>
                <a:close/>
              </a:path>
              <a:path w="931545" h="296545">
                <a:moveTo>
                  <a:pt x="931164" y="28194"/>
                </a:moveTo>
                <a:lnTo>
                  <a:pt x="830580" y="1524"/>
                </a:lnTo>
                <a:lnTo>
                  <a:pt x="825246" y="0"/>
                </a:lnTo>
                <a:lnTo>
                  <a:pt x="819912" y="3048"/>
                </a:lnTo>
                <a:lnTo>
                  <a:pt x="818388" y="8382"/>
                </a:lnTo>
                <a:lnTo>
                  <a:pt x="817626" y="13716"/>
                </a:lnTo>
                <a:lnTo>
                  <a:pt x="820674" y="19050"/>
                </a:lnTo>
                <a:lnTo>
                  <a:pt x="825246" y="19812"/>
                </a:lnTo>
                <a:lnTo>
                  <a:pt x="875732" y="33335"/>
                </a:lnTo>
                <a:lnTo>
                  <a:pt x="910590" y="23622"/>
                </a:lnTo>
                <a:lnTo>
                  <a:pt x="915924" y="42672"/>
                </a:lnTo>
                <a:lnTo>
                  <a:pt x="915924" y="43915"/>
                </a:lnTo>
                <a:lnTo>
                  <a:pt x="931164" y="28194"/>
                </a:lnTo>
                <a:close/>
              </a:path>
              <a:path w="931545" h="296545">
                <a:moveTo>
                  <a:pt x="915924" y="43915"/>
                </a:moveTo>
                <a:lnTo>
                  <a:pt x="915924" y="42672"/>
                </a:lnTo>
                <a:lnTo>
                  <a:pt x="881292" y="52322"/>
                </a:lnTo>
                <a:lnTo>
                  <a:pt x="845058" y="89916"/>
                </a:lnTo>
                <a:lnTo>
                  <a:pt x="841248" y="93726"/>
                </a:lnTo>
                <a:lnTo>
                  <a:pt x="841248" y="99822"/>
                </a:lnTo>
                <a:lnTo>
                  <a:pt x="845058" y="103632"/>
                </a:lnTo>
                <a:lnTo>
                  <a:pt x="848868" y="106680"/>
                </a:lnTo>
                <a:lnTo>
                  <a:pt x="854964" y="106680"/>
                </a:lnTo>
                <a:lnTo>
                  <a:pt x="858774" y="102870"/>
                </a:lnTo>
                <a:lnTo>
                  <a:pt x="915924" y="43915"/>
                </a:lnTo>
                <a:close/>
              </a:path>
              <a:path w="931545" h="296545">
                <a:moveTo>
                  <a:pt x="915924" y="42672"/>
                </a:moveTo>
                <a:lnTo>
                  <a:pt x="910590" y="23622"/>
                </a:lnTo>
                <a:lnTo>
                  <a:pt x="875732" y="33335"/>
                </a:lnTo>
                <a:lnTo>
                  <a:pt x="894697" y="38415"/>
                </a:lnTo>
                <a:lnTo>
                  <a:pt x="906018" y="26670"/>
                </a:lnTo>
                <a:lnTo>
                  <a:pt x="910590" y="42672"/>
                </a:lnTo>
                <a:lnTo>
                  <a:pt x="910590" y="44158"/>
                </a:lnTo>
                <a:lnTo>
                  <a:pt x="915924" y="42672"/>
                </a:lnTo>
                <a:close/>
              </a:path>
              <a:path w="931545" h="296545">
                <a:moveTo>
                  <a:pt x="910590" y="44158"/>
                </a:moveTo>
                <a:lnTo>
                  <a:pt x="910590" y="42672"/>
                </a:lnTo>
                <a:lnTo>
                  <a:pt x="894697" y="38415"/>
                </a:lnTo>
                <a:lnTo>
                  <a:pt x="881292" y="52322"/>
                </a:lnTo>
                <a:lnTo>
                  <a:pt x="910590" y="44158"/>
                </a:lnTo>
                <a:close/>
              </a:path>
              <a:path w="931545" h="296545">
                <a:moveTo>
                  <a:pt x="910590" y="42672"/>
                </a:moveTo>
                <a:lnTo>
                  <a:pt x="906018" y="26670"/>
                </a:lnTo>
                <a:lnTo>
                  <a:pt x="894697" y="38415"/>
                </a:lnTo>
                <a:lnTo>
                  <a:pt x="910590" y="426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8252" y="6477761"/>
            <a:ext cx="730250" cy="248920"/>
          </a:xfrm>
          <a:custGeom>
            <a:avLst/>
            <a:gdLst/>
            <a:ahLst/>
            <a:cxnLst/>
            <a:rect l="l" t="t" r="r" b="b"/>
            <a:pathLst>
              <a:path w="730250" h="248920">
                <a:moveTo>
                  <a:pt x="114300" y="13716"/>
                </a:moveTo>
                <a:lnTo>
                  <a:pt x="113538" y="8382"/>
                </a:lnTo>
                <a:lnTo>
                  <a:pt x="112014" y="3048"/>
                </a:lnTo>
                <a:lnTo>
                  <a:pt x="106680" y="0"/>
                </a:lnTo>
                <a:lnTo>
                  <a:pt x="101346" y="1524"/>
                </a:lnTo>
                <a:lnTo>
                  <a:pt x="0" y="26670"/>
                </a:lnTo>
                <a:lnTo>
                  <a:pt x="16002" y="43345"/>
                </a:lnTo>
                <a:lnTo>
                  <a:pt x="16002" y="41148"/>
                </a:lnTo>
                <a:lnTo>
                  <a:pt x="21336" y="22860"/>
                </a:lnTo>
                <a:lnTo>
                  <a:pt x="54697" y="32617"/>
                </a:lnTo>
                <a:lnTo>
                  <a:pt x="105918" y="19812"/>
                </a:lnTo>
                <a:lnTo>
                  <a:pt x="111252" y="18288"/>
                </a:lnTo>
                <a:lnTo>
                  <a:pt x="114300" y="13716"/>
                </a:lnTo>
                <a:close/>
              </a:path>
              <a:path w="730250" h="248920">
                <a:moveTo>
                  <a:pt x="54697" y="32617"/>
                </a:moveTo>
                <a:lnTo>
                  <a:pt x="21336" y="22860"/>
                </a:lnTo>
                <a:lnTo>
                  <a:pt x="16002" y="41148"/>
                </a:lnTo>
                <a:lnTo>
                  <a:pt x="20574" y="42485"/>
                </a:lnTo>
                <a:lnTo>
                  <a:pt x="20574" y="41148"/>
                </a:lnTo>
                <a:lnTo>
                  <a:pt x="25146" y="25146"/>
                </a:lnTo>
                <a:lnTo>
                  <a:pt x="36576" y="37147"/>
                </a:lnTo>
                <a:lnTo>
                  <a:pt x="54697" y="32617"/>
                </a:lnTo>
                <a:close/>
              </a:path>
              <a:path w="730250" h="248920">
                <a:moveTo>
                  <a:pt x="89154" y="99060"/>
                </a:moveTo>
                <a:lnTo>
                  <a:pt x="89154" y="92964"/>
                </a:lnTo>
                <a:lnTo>
                  <a:pt x="86106" y="89154"/>
                </a:lnTo>
                <a:lnTo>
                  <a:pt x="49800" y="51033"/>
                </a:lnTo>
                <a:lnTo>
                  <a:pt x="16002" y="41148"/>
                </a:lnTo>
                <a:lnTo>
                  <a:pt x="16002" y="43345"/>
                </a:lnTo>
                <a:lnTo>
                  <a:pt x="72390" y="102108"/>
                </a:lnTo>
                <a:lnTo>
                  <a:pt x="75438" y="106680"/>
                </a:lnTo>
                <a:lnTo>
                  <a:pt x="81534" y="106680"/>
                </a:lnTo>
                <a:lnTo>
                  <a:pt x="89154" y="99060"/>
                </a:lnTo>
                <a:close/>
              </a:path>
              <a:path w="730250" h="248920">
                <a:moveTo>
                  <a:pt x="36576" y="37147"/>
                </a:moveTo>
                <a:lnTo>
                  <a:pt x="25146" y="25146"/>
                </a:lnTo>
                <a:lnTo>
                  <a:pt x="20574" y="41148"/>
                </a:lnTo>
                <a:lnTo>
                  <a:pt x="36576" y="37147"/>
                </a:lnTo>
                <a:close/>
              </a:path>
              <a:path w="730250" h="248920">
                <a:moveTo>
                  <a:pt x="49800" y="51033"/>
                </a:moveTo>
                <a:lnTo>
                  <a:pt x="36576" y="37147"/>
                </a:lnTo>
                <a:lnTo>
                  <a:pt x="20574" y="41148"/>
                </a:lnTo>
                <a:lnTo>
                  <a:pt x="20574" y="42485"/>
                </a:lnTo>
                <a:lnTo>
                  <a:pt x="49800" y="51033"/>
                </a:lnTo>
                <a:close/>
              </a:path>
              <a:path w="730250" h="248920">
                <a:moveTo>
                  <a:pt x="729996" y="230124"/>
                </a:moveTo>
                <a:lnTo>
                  <a:pt x="54697" y="32617"/>
                </a:lnTo>
                <a:lnTo>
                  <a:pt x="36576" y="37147"/>
                </a:lnTo>
                <a:lnTo>
                  <a:pt x="49800" y="51033"/>
                </a:lnTo>
                <a:lnTo>
                  <a:pt x="724662" y="248412"/>
                </a:lnTo>
                <a:lnTo>
                  <a:pt x="729996" y="2301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49422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10" dirty="0"/>
              <a:t>Interpreting</a:t>
            </a:r>
            <a:r>
              <a:rPr sz="3900" spc="-350" dirty="0"/>
              <a:t> </a:t>
            </a: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7702" y="2066035"/>
            <a:ext cx="6537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30" dirty="0">
                <a:latin typeface="Trebuchet MS"/>
                <a:cs typeface="Trebuchet MS"/>
              </a:rPr>
              <a:t>Log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scale</a:t>
            </a:r>
            <a:r>
              <a:rPr sz="3000" spc="-245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makes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low</a:t>
            </a:r>
            <a:r>
              <a:rPr sz="3000" spc="-220" dirty="0">
                <a:latin typeface="Trebuchet MS"/>
                <a:cs typeface="Trebuchet MS"/>
              </a:rPr>
              <a:t> </a:t>
            </a:r>
            <a:r>
              <a:rPr sz="3000" spc="-120" dirty="0">
                <a:latin typeface="Trebuchet MS"/>
                <a:cs typeface="Trebuchet MS"/>
              </a:rPr>
              <a:t>values</a:t>
            </a:r>
            <a:r>
              <a:rPr sz="3000" spc="-245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more</a:t>
            </a:r>
            <a:r>
              <a:rPr sz="3000" spc="-225" dirty="0">
                <a:latin typeface="Trebuchet MS"/>
                <a:cs typeface="Trebuchet MS"/>
              </a:rPr>
              <a:t> </a:t>
            </a:r>
            <a:r>
              <a:rPr sz="3000" spc="-135" dirty="0">
                <a:latin typeface="Trebuchet MS"/>
                <a:cs typeface="Trebuchet MS"/>
              </a:rPr>
              <a:t>visible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7854" y="2991889"/>
            <a:ext cx="4801481" cy="399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2502" y="2744978"/>
            <a:ext cx="403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Difference between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darkest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lightest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154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840739" y="1677720"/>
            <a:ext cx="7908290" cy="50761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Histograms </a:t>
            </a:r>
            <a:r>
              <a:rPr sz="2800" spc="-120" dirty="0">
                <a:latin typeface="Trebuchet MS"/>
                <a:cs typeface="Trebuchet MS"/>
              </a:rPr>
              <a:t>help </a:t>
            </a:r>
            <a:r>
              <a:rPr sz="2800" spc="-155" dirty="0">
                <a:latin typeface="Trebuchet MS"/>
                <a:cs typeface="Trebuchet MS"/>
              </a:rPr>
              <a:t>detect </a:t>
            </a:r>
            <a:r>
              <a:rPr sz="2800" spc="-125" dirty="0">
                <a:latin typeface="Trebuchet MS"/>
                <a:cs typeface="Trebuchet MS"/>
              </a:rPr>
              <a:t>image </a:t>
            </a:r>
            <a:r>
              <a:rPr sz="2800" spc="-120" dirty="0">
                <a:latin typeface="Trebuchet MS"/>
                <a:cs typeface="Trebuchet MS"/>
              </a:rPr>
              <a:t>acquisition</a:t>
            </a:r>
            <a:r>
              <a:rPr sz="2800" spc="-56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issues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Problems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can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identified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on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histogram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Over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85" dirty="0">
                <a:latin typeface="Trebuchet MS"/>
                <a:cs typeface="Trebuchet MS"/>
              </a:rPr>
              <a:t>under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exposure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Brightness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5" dirty="0">
                <a:latin typeface="Trebuchet MS"/>
                <a:cs typeface="Trebuchet MS"/>
              </a:rPr>
              <a:t>Contrast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Dynamic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Range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Point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operations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can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used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alter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histogram.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85" dirty="0">
                <a:latin typeface="Trebuchet MS"/>
                <a:cs typeface="Trebuchet MS"/>
              </a:rPr>
              <a:t>E.g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Addition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Multiplication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25" dirty="0">
                <a:latin typeface="Trebuchet MS"/>
                <a:cs typeface="Trebuchet MS"/>
              </a:rPr>
              <a:t>Exp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Log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0" dirty="0">
                <a:latin typeface="Trebuchet MS"/>
                <a:cs typeface="Trebuchet MS"/>
              </a:rPr>
              <a:t>Intensity </a:t>
            </a:r>
            <a:r>
              <a:rPr sz="2400" spc="-60" dirty="0">
                <a:latin typeface="Trebuchet MS"/>
                <a:cs typeface="Trebuchet MS"/>
              </a:rPr>
              <a:t>Windowing </a:t>
            </a:r>
            <a:r>
              <a:rPr sz="2400" spc="-110" dirty="0">
                <a:latin typeface="Trebuchet MS"/>
                <a:cs typeface="Trebuchet MS"/>
              </a:rPr>
              <a:t>(Contrast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Modification)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56107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55" dirty="0"/>
              <a:t>Image</a:t>
            </a:r>
            <a:r>
              <a:rPr sz="3900" spc="-355" dirty="0"/>
              <a:t> </a:t>
            </a:r>
            <a:r>
              <a:rPr sz="3900" spc="-190" dirty="0"/>
              <a:t>Brightness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0091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Brightness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grayscale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b="1" spc="-150" dirty="0">
                <a:solidFill>
                  <a:srgbClr val="00B0F0"/>
                </a:solidFill>
                <a:latin typeface="Trebuchet MS"/>
                <a:cs typeface="Trebuchet MS"/>
              </a:rPr>
              <a:t>average  intensity </a:t>
            </a:r>
            <a:r>
              <a:rPr sz="2800" spc="-105" dirty="0">
                <a:latin typeface="Trebuchet MS"/>
                <a:cs typeface="Trebuchet MS"/>
              </a:rPr>
              <a:t>of </a:t>
            </a:r>
            <a:r>
              <a:rPr sz="2800" spc="-165" dirty="0">
                <a:latin typeface="Trebuchet MS"/>
                <a:cs typeface="Trebuchet MS"/>
              </a:rPr>
              <a:t>all </a:t>
            </a:r>
            <a:r>
              <a:rPr sz="2800" spc="-140" dirty="0">
                <a:latin typeface="Trebuchet MS"/>
                <a:cs typeface="Trebuchet MS"/>
              </a:rPr>
              <a:t>pixels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53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39" y="3596640"/>
            <a:ext cx="3695700" cy="105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63794" y="5356352"/>
            <a:ext cx="297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1. Sum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up all pixel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intensities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110" y="5164328"/>
            <a:ext cx="345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2.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Divide by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number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5788" y="4561332"/>
            <a:ext cx="1240155" cy="585470"/>
          </a:xfrm>
          <a:custGeom>
            <a:avLst/>
            <a:gdLst/>
            <a:ahLst/>
            <a:cxnLst/>
            <a:rect l="l" t="t" r="r" b="b"/>
            <a:pathLst>
              <a:path w="1240154" h="585470">
                <a:moveTo>
                  <a:pt x="1205404" y="26655"/>
                </a:moveTo>
                <a:lnTo>
                  <a:pt x="1185920" y="24792"/>
                </a:lnTo>
                <a:lnTo>
                  <a:pt x="0" y="567690"/>
                </a:lnTo>
                <a:lnTo>
                  <a:pt x="8381" y="585216"/>
                </a:lnTo>
                <a:lnTo>
                  <a:pt x="1194571" y="41855"/>
                </a:lnTo>
                <a:lnTo>
                  <a:pt x="1205404" y="26655"/>
                </a:lnTo>
                <a:close/>
              </a:path>
              <a:path w="1240154" h="585470">
                <a:moveTo>
                  <a:pt x="1239773" y="10668"/>
                </a:moveTo>
                <a:lnTo>
                  <a:pt x="1135380" y="762"/>
                </a:lnTo>
                <a:lnTo>
                  <a:pt x="1130045" y="0"/>
                </a:lnTo>
                <a:lnTo>
                  <a:pt x="1125473" y="3810"/>
                </a:lnTo>
                <a:lnTo>
                  <a:pt x="1124712" y="9144"/>
                </a:lnTo>
                <a:lnTo>
                  <a:pt x="1124712" y="14478"/>
                </a:lnTo>
                <a:lnTo>
                  <a:pt x="1128522" y="19050"/>
                </a:lnTo>
                <a:lnTo>
                  <a:pt x="1133856" y="19812"/>
                </a:lnTo>
                <a:lnTo>
                  <a:pt x="1185920" y="24792"/>
                </a:lnTo>
                <a:lnTo>
                  <a:pt x="1218438" y="9906"/>
                </a:lnTo>
                <a:lnTo>
                  <a:pt x="1226058" y="27432"/>
                </a:lnTo>
                <a:lnTo>
                  <a:pt x="1226058" y="30287"/>
                </a:lnTo>
                <a:lnTo>
                  <a:pt x="1239773" y="10668"/>
                </a:lnTo>
                <a:close/>
              </a:path>
              <a:path w="1240154" h="585470">
                <a:moveTo>
                  <a:pt x="1226058" y="30287"/>
                </a:moveTo>
                <a:lnTo>
                  <a:pt x="1226058" y="27432"/>
                </a:lnTo>
                <a:lnTo>
                  <a:pt x="1194571" y="41855"/>
                </a:lnTo>
                <a:lnTo>
                  <a:pt x="1163573" y="85344"/>
                </a:lnTo>
                <a:lnTo>
                  <a:pt x="1160526" y="89916"/>
                </a:lnTo>
                <a:lnTo>
                  <a:pt x="1161288" y="96012"/>
                </a:lnTo>
                <a:lnTo>
                  <a:pt x="1170432" y="102108"/>
                </a:lnTo>
                <a:lnTo>
                  <a:pt x="1176528" y="100584"/>
                </a:lnTo>
                <a:lnTo>
                  <a:pt x="1179576" y="96774"/>
                </a:lnTo>
                <a:lnTo>
                  <a:pt x="1226058" y="30287"/>
                </a:lnTo>
                <a:close/>
              </a:path>
              <a:path w="1240154" h="585470">
                <a:moveTo>
                  <a:pt x="1226058" y="27432"/>
                </a:moveTo>
                <a:lnTo>
                  <a:pt x="1218438" y="9906"/>
                </a:lnTo>
                <a:lnTo>
                  <a:pt x="1185920" y="24792"/>
                </a:lnTo>
                <a:lnTo>
                  <a:pt x="1205404" y="26655"/>
                </a:lnTo>
                <a:lnTo>
                  <a:pt x="1214628" y="13716"/>
                </a:lnTo>
                <a:lnTo>
                  <a:pt x="1221486" y="28194"/>
                </a:lnTo>
                <a:lnTo>
                  <a:pt x="1221486" y="29526"/>
                </a:lnTo>
                <a:lnTo>
                  <a:pt x="1226058" y="27432"/>
                </a:lnTo>
                <a:close/>
              </a:path>
              <a:path w="1240154" h="585470">
                <a:moveTo>
                  <a:pt x="1221486" y="29526"/>
                </a:moveTo>
                <a:lnTo>
                  <a:pt x="1221486" y="28194"/>
                </a:lnTo>
                <a:lnTo>
                  <a:pt x="1205404" y="26655"/>
                </a:lnTo>
                <a:lnTo>
                  <a:pt x="1194571" y="41855"/>
                </a:lnTo>
                <a:lnTo>
                  <a:pt x="1221486" y="29526"/>
                </a:lnTo>
                <a:close/>
              </a:path>
              <a:path w="1240154" h="585470">
                <a:moveTo>
                  <a:pt x="1221486" y="28194"/>
                </a:moveTo>
                <a:lnTo>
                  <a:pt x="1214628" y="13716"/>
                </a:lnTo>
                <a:lnTo>
                  <a:pt x="1205404" y="26655"/>
                </a:lnTo>
                <a:lnTo>
                  <a:pt x="1221486" y="281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4832603"/>
            <a:ext cx="919480" cy="434340"/>
          </a:xfrm>
          <a:custGeom>
            <a:avLst/>
            <a:gdLst/>
            <a:ahLst/>
            <a:cxnLst/>
            <a:rect l="l" t="t" r="r" b="b"/>
            <a:pathLst>
              <a:path w="919479" h="434339">
                <a:moveTo>
                  <a:pt x="115061" y="14477"/>
                </a:moveTo>
                <a:lnTo>
                  <a:pt x="115061" y="9143"/>
                </a:lnTo>
                <a:lnTo>
                  <a:pt x="114299" y="3809"/>
                </a:lnTo>
                <a:lnTo>
                  <a:pt x="109727" y="0"/>
                </a:lnTo>
                <a:lnTo>
                  <a:pt x="104393" y="761"/>
                </a:lnTo>
                <a:lnTo>
                  <a:pt x="0" y="11429"/>
                </a:lnTo>
                <a:lnTo>
                  <a:pt x="13715" y="30632"/>
                </a:lnTo>
                <a:lnTo>
                  <a:pt x="13715" y="27431"/>
                </a:lnTo>
                <a:lnTo>
                  <a:pt x="21335" y="10667"/>
                </a:lnTo>
                <a:lnTo>
                  <a:pt x="52779" y="24894"/>
                </a:lnTo>
                <a:lnTo>
                  <a:pt x="105917" y="19811"/>
                </a:lnTo>
                <a:lnTo>
                  <a:pt x="111251" y="19049"/>
                </a:lnTo>
                <a:lnTo>
                  <a:pt x="115061" y="14477"/>
                </a:lnTo>
                <a:close/>
              </a:path>
              <a:path w="919479" h="434339">
                <a:moveTo>
                  <a:pt x="52779" y="24894"/>
                </a:moveTo>
                <a:lnTo>
                  <a:pt x="21335" y="10667"/>
                </a:lnTo>
                <a:lnTo>
                  <a:pt x="13715" y="27431"/>
                </a:lnTo>
                <a:lnTo>
                  <a:pt x="18287" y="29506"/>
                </a:lnTo>
                <a:lnTo>
                  <a:pt x="18287" y="28193"/>
                </a:lnTo>
                <a:lnTo>
                  <a:pt x="25145" y="13715"/>
                </a:lnTo>
                <a:lnTo>
                  <a:pt x="34369" y="26655"/>
                </a:lnTo>
                <a:lnTo>
                  <a:pt x="52779" y="24894"/>
                </a:lnTo>
                <a:close/>
              </a:path>
              <a:path w="919479" h="434339">
                <a:moveTo>
                  <a:pt x="79247" y="89915"/>
                </a:moveTo>
                <a:lnTo>
                  <a:pt x="76199" y="85343"/>
                </a:lnTo>
                <a:lnTo>
                  <a:pt x="45057" y="41651"/>
                </a:lnTo>
                <a:lnTo>
                  <a:pt x="13715" y="27431"/>
                </a:lnTo>
                <a:lnTo>
                  <a:pt x="13715" y="30632"/>
                </a:lnTo>
                <a:lnTo>
                  <a:pt x="60959" y="96773"/>
                </a:lnTo>
                <a:lnTo>
                  <a:pt x="64007" y="100583"/>
                </a:lnTo>
                <a:lnTo>
                  <a:pt x="70103" y="102107"/>
                </a:lnTo>
                <a:lnTo>
                  <a:pt x="73913" y="99059"/>
                </a:lnTo>
                <a:lnTo>
                  <a:pt x="78485" y="96011"/>
                </a:lnTo>
                <a:lnTo>
                  <a:pt x="79247" y="89915"/>
                </a:lnTo>
                <a:close/>
              </a:path>
              <a:path w="919479" h="434339">
                <a:moveTo>
                  <a:pt x="34369" y="26655"/>
                </a:moveTo>
                <a:lnTo>
                  <a:pt x="25145" y="13715"/>
                </a:lnTo>
                <a:lnTo>
                  <a:pt x="18287" y="28193"/>
                </a:lnTo>
                <a:lnTo>
                  <a:pt x="34369" y="26655"/>
                </a:lnTo>
                <a:close/>
              </a:path>
              <a:path w="919479" h="434339">
                <a:moveTo>
                  <a:pt x="45057" y="41651"/>
                </a:moveTo>
                <a:lnTo>
                  <a:pt x="34369" y="26655"/>
                </a:lnTo>
                <a:lnTo>
                  <a:pt x="18287" y="28193"/>
                </a:lnTo>
                <a:lnTo>
                  <a:pt x="18287" y="29506"/>
                </a:lnTo>
                <a:lnTo>
                  <a:pt x="45057" y="41651"/>
                </a:lnTo>
                <a:close/>
              </a:path>
              <a:path w="919479" h="434339">
                <a:moveTo>
                  <a:pt x="918971" y="416813"/>
                </a:moveTo>
                <a:lnTo>
                  <a:pt x="52779" y="24894"/>
                </a:lnTo>
                <a:lnTo>
                  <a:pt x="34369" y="26655"/>
                </a:lnTo>
                <a:lnTo>
                  <a:pt x="45057" y="41651"/>
                </a:lnTo>
                <a:lnTo>
                  <a:pt x="910589" y="434339"/>
                </a:lnTo>
                <a:lnTo>
                  <a:pt x="918971" y="4168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80592"/>
            <a:ext cx="70161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Detecting </a:t>
            </a:r>
            <a:r>
              <a:rPr spc="-130" dirty="0"/>
              <a:t>Bad </a:t>
            </a:r>
            <a:r>
              <a:rPr spc="-195" dirty="0"/>
              <a:t>Exposure </a:t>
            </a:r>
            <a:r>
              <a:rPr spc="-145" dirty="0"/>
              <a:t>using</a:t>
            </a:r>
            <a:r>
              <a:rPr spc="-475" dirty="0"/>
              <a:t> </a:t>
            </a:r>
            <a:r>
              <a:rPr spc="-140" dirty="0"/>
              <a:t>Histograms</a:t>
            </a:r>
          </a:p>
        </p:txBody>
      </p:sp>
      <p:sp>
        <p:nvSpPr>
          <p:cNvPr id="3" name="object 3"/>
          <p:cNvSpPr/>
          <p:nvPr/>
        </p:nvSpPr>
        <p:spPr>
          <a:xfrm>
            <a:off x="760204" y="2909254"/>
            <a:ext cx="7415495" cy="3703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0102" y="6804152"/>
            <a:ext cx="14363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Underexposed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6009" y="6732516"/>
            <a:ext cx="1312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Overexposed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329" y="6732516"/>
            <a:ext cx="871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Properly  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005" y="2035555"/>
            <a:ext cx="528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Exposure? </a:t>
            </a:r>
            <a:r>
              <a:rPr sz="1800" dirty="0">
                <a:latin typeface="Arial"/>
                <a:cs typeface="Arial"/>
              </a:rPr>
              <a:t>Are </a:t>
            </a:r>
            <a:r>
              <a:rPr sz="1800" spc="-5" dirty="0">
                <a:latin typeface="Arial"/>
                <a:cs typeface="Arial"/>
              </a:rPr>
              <a:t>intensity values spread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(good) </a:t>
            </a:r>
            <a:r>
              <a:rPr sz="1800" spc="-5" dirty="0">
                <a:latin typeface="Arial"/>
                <a:cs typeface="Arial"/>
              </a:rPr>
              <a:t>out </a:t>
            </a:r>
            <a:r>
              <a:rPr sz="1800" spc="-10" dirty="0">
                <a:latin typeface="Arial"/>
                <a:cs typeface="Arial"/>
              </a:rPr>
              <a:t>or  </a:t>
            </a:r>
            <a:r>
              <a:rPr sz="1800" spc="-5" dirty="0">
                <a:latin typeface="Arial"/>
                <a:cs typeface="Arial"/>
              </a:rPr>
              <a:t>bunched up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(bad)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0428" y="5369305"/>
            <a:ext cx="10306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1511" y="3678420"/>
            <a:ext cx="612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1559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55" dirty="0"/>
              <a:t>Image</a:t>
            </a:r>
            <a:r>
              <a:rPr sz="3900" spc="-360" dirty="0"/>
              <a:t> </a:t>
            </a:r>
            <a:r>
              <a:rPr sz="3900" spc="-204" dirty="0"/>
              <a:t>Contrast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6939" y="2067560"/>
            <a:ext cx="8164195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55" dirty="0">
                <a:latin typeface="Trebuchet MS"/>
                <a:cs typeface="Trebuchet MS"/>
              </a:rPr>
              <a:t>The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contrast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grayscale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indicates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how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easily  </a:t>
            </a:r>
            <a:r>
              <a:rPr sz="2800" spc="-150" dirty="0">
                <a:latin typeface="Trebuchet MS"/>
                <a:cs typeface="Trebuchet MS"/>
              </a:rPr>
              <a:t>objects </a:t>
            </a:r>
            <a:r>
              <a:rPr sz="2800" spc="-110" dirty="0">
                <a:latin typeface="Trebuchet MS"/>
                <a:cs typeface="Trebuchet MS"/>
              </a:rPr>
              <a:t>in </a:t>
            </a:r>
            <a:r>
              <a:rPr sz="2800" spc="-125" dirty="0">
                <a:latin typeface="Trebuchet MS"/>
                <a:cs typeface="Trebuchet MS"/>
              </a:rPr>
              <a:t>the image </a:t>
            </a:r>
            <a:r>
              <a:rPr sz="2800" spc="-135" dirty="0">
                <a:latin typeface="Trebuchet MS"/>
                <a:cs typeface="Trebuchet MS"/>
              </a:rPr>
              <a:t>can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6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distinguished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35" dirty="0">
                <a:solidFill>
                  <a:srgbClr val="00B0F0"/>
                </a:solidFill>
                <a:latin typeface="Trebuchet MS"/>
                <a:cs typeface="Trebuchet MS"/>
              </a:rPr>
              <a:t>High </a:t>
            </a:r>
            <a:r>
              <a:rPr sz="2800" b="1" spc="-150" dirty="0">
                <a:solidFill>
                  <a:srgbClr val="00B0F0"/>
                </a:solidFill>
                <a:latin typeface="Trebuchet MS"/>
                <a:cs typeface="Trebuchet MS"/>
              </a:rPr>
              <a:t>contrast </a:t>
            </a:r>
            <a:r>
              <a:rPr sz="2800" b="1" spc="-155" dirty="0">
                <a:solidFill>
                  <a:srgbClr val="00B0F0"/>
                </a:solidFill>
                <a:latin typeface="Trebuchet MS"/>
                <a:cs typeface="Trebuchet MS"/>
              </a:rPr>
              <a:t>image: </a:t>
            </a:r>
            <a:r>
              <a:rPr sz="2800" spc="-100" dirty="0">
                <a:latin typeface="Trebuchet MS"/>
                <a:cs typeface="Trebuchet MS"/>
              </a:rPr>
              <a:t>many </a:t>
            </a:r>
            <a:r>
              <a:rPr sz="2800" spc="-135" dirty="0">
                <a:latin typeface="Trebuchet MS"/>
                <a:cs typeface="Trebuchet MS"/>
              </a:rPr>
              <a:t>distinct </a:t>
            </a:r>
            <a:r>
              <a:rPr sz="2800" spc="-125" dirty="0">
                <a:latin typeface="Trebuchet MS"/>
                <a:cs typeface="Trebuchet MS"/>
              </a:rPr>
              <a:t>intensity</a:t>
            </a:r>
            <a:r>
              <a:rPr sz="2800" spc="-58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values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90" dirty="0">
                <a:solidFill>
                  <a:srgbClr val="00B0F0"/>
                </a:solidFill>
                <a:latin typeface="Trebuchet MS"/>
                <a:cs typeface="Trebuchet MS"/>
              </a:rPr>
              <a:t>Low </a:t>
            </a:r>
            <a:r>
              <a:rPr sz="2800" b="1" spc="-165" dirty="0">
                <a:solidFill>
                  <a:srgbClr val="00B0F0"/>
                </a:solidFill>
                <a:latin typeface="Trebuchet MS"/>
                <a:cs typeface="Trebuchet MS"/>
              </a:rPr>
              <a:t>contrast: </a:t>
            </a:r>
            <a:r>
              <a:rPr sz="2800" spc="-125" dirty="0">
                <a:latin typeface="Trebuchet MS"/>
                <a:cs typeface="Trebuchet MS"/>
              </a:rPr>
              <a:t>image </a:t>
            </a:r>
            <a:r>
              <a:rPr sz="2800" spc="-75" dirty="0">
                <a:latin typeface="Trebuchet MS"/>
                <a:cs typeface="Trebuchet MS"/>
              </a:rPr>
              <a:t>uses </a:t>
            </a:r>
            <a:r>
              <a:rPr sz="2800" spc="-135" dirty="0">
                <a:latin typeface="Trebuchet MS"/>
                <a:cs typeface="Trebuchet MS"/>
              </a:rPr>
              <a:t>few </a:t>
            </a:r>
            <a:r>
              <a:rPr sz="2800" spc="-125" dirty="0">
                <a:latin typeface="Trebuchet MS"/>
                <a:cs typeface="Trebuchet MS"/>
              </a:rPr>
              <a:t>intensity</a:t>
            </a:r>
            <a:r>
              <a:rPr sz="2800" spc="-57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values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Here</a:t>
            </a:r>
          </a:p>
          <a:p>
            <a:pPr>
              <a:buFontTx/>
              <a:buNone/>
            </a:pPr>
            <a:r>
              <a:rPr lang="en-US"/>
              <a:t>  T(r) = L-1-r    L-1 maximum gray level</a:t>
            </a:r>
          </a:p>
          <a:p>
            <a:pPr>
              <a:buFontTx/>
              <a:buNone/>
            </a:pPr>
            <a:r>
              <a:rPr lang="en-US"/>
              <a:t> </a:t>
            </a:r>
          </a:p>
          <a:p>
            <a:pPr>
              <a:buFontTx/>
              <a:buNone/>
            </a:pPr>
            <a:r>
              <a:rPr lang="en-US"/>
              <a:t>Produces photographic negative. Some details are easier to spot if we go from black and white to white and black.</a:t>
            </a:r>
          </a:p>
        </p:txBody>
      </p:sp>
    </p:spTree>
    <p:extLst>
      <p:ext uri="{BB962C8B-B14F-4D97-AF65-F5344CB8AC3E}">
        <p14:creationId xmlns:p14="http://schemas.microsoft.com/office/powerpoint/2010/main" val="2640876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71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/>
              <a:t>Histograms </a:t>
            </a:r>
            <a:r>
              <a:rPr sz="3600" spc="-165" dirty="0"/>
              <a:t>and</a:t>
            </a:r>
            <a:r>
              <a:rPr sz="3600" spc="-445" dirty="0"/>
              <a:t> </a:t>
            </a:r>
            <a:r>
              <a:rPr sz="3600" spc="-190" dirty="0"/>
              <a:t>Contrast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84609" y="2576474"/>
            <a:ext cx="6343288" cy="4173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6332" y="6823202"/>
            <a:ext cx="1290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Low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6820" y="6801106"/>
            <a:ext cx="1335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High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4342" y="6780538"/>
            <a:ext cx="15849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Normal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502" y="1779523"/>
            <a:ext cx="711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Good Contrast? </a:t>
            </a:r>
            <a:r>
              <a:rPr sz="1800" spc="-5" dirty="0">
                <a:latin typeface="Arial"/>
                <a:cs typeface="Arial"/>
              </a:rPr>
              <a:t>Widely spread intensity values</a:t>
            </a:r>
            <a:endParaRPr sz="1800">
              <a:latin typeface="Arial"/>
              <a:cs typeface="Arial"/>
            </a:endParaRPr>
          </a:p>
          <a:p>
            <a:pPr marL="14090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+ </a:t>
            </a:r>
            <a:r>
              <a:rPr sz="1800" spc="-5" dirty="0">
                <a:latin typeface="Arial"/>
                <a:cs typeface="Arial"/>
              </a:rPr>
              <a:t>large difference between min and </a:t>
            </a:r>
            <a:r>
              <a:rPr sz="1800" dirty="0">
                <a:latin typeface="Arial"/>
                <a:cs typeface="Arial"/>
              </a:rPr>
              <a:t>max </a:t>
            </a:r>
            <a:r>
              <a:rPr sz="1800" spc="-5" dirty="0">
                <a:latin typeface="Arial"/>
                <a:cs typeface="Arial"/>
              </a:rPr>
              <a:t>intensity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3302" y="5708396"/>
            <a:ext cx="10306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4385" y="4018283"/>
            <a:ext cx="612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966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04" dirty="0"/>
              <a:t>Contrast</a:t>
            </a:r>
            <a:r>
              <a:rPr sz="3900" spc="-365" dirty="0"/>
              <a:t> </a:t>
            </a:r>
            <a:r>
              <a:rPr sz="3900" spc="-165" dirty="0"/>
              <a:t>Equation?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093468"/>
            <a:ext cx="7025640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25" dirty="0">
                <a:latin typeface="Trebuchet MS"/>
                <a:cs typeface="Trebuchet MS"/>
              </a:rPr>
              <a:t>Many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different</a:t>
            </a:r>
            <a:r>
              <a:rPr sz="3000" spc="-240" dirty="0">
                <a:latin typeface="Trebuchet MS"/>
                <a:cs typeface="Trebuchet MS"/>
              </a:rPr>
              <a:t> </a:t>
            </a:r>
            <a:r>
              <a:rPr sz="3000" spc="-105" dirty="0">
                <a:latin typeface="Trebuchet MS"/>
                <a:cs typeface="Trebuchet MS"/>
              </a:rPr>
              <a:t>equations</a:t>
            </a:r>
            <a:r>
              <a:rPr sz="3000" spc="-260" dirty="0">
                <a:latin typeface="Trebuchet MS"/>
                <a:cs typeface="Trebuchet MS"/>
              </a:rPr>
              <a:t> </a:t>
            </a:r>
            <a:r>
              <a:rPr sz="3000" spc="-114" dirty="0">
                <a:latin typeface="Trebuchet MS"/>
                <a:cs typeface="Trebuchet MS"/>
              </a:rPr>
              <a:t>for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-125" dirty="0">
                <a:latin typeface="Trebuchet MS"/>
                <a:cs typeface="Trebuchet MS"/>
              </a:rPr>
              <a:t>contrast</a:t>
            </a:r>
            <a:r>
              <a:rPr sz="3000" spc="-245" dirty="0">
                <a:latin typeface="Trebuchet MS"/>
                <a:cs typeface="Trebuchet MS"/>
              </a:rPr>
              <a:t> </a:t>
            </a:r>
            <a:r>
              <a:rPr sz="3000" spc="-150" dirty="0">
                <a:latin typeface="Trebuchet MS"/>
                <a:cs typeface="Trebuchet MS"/>
              </a:rPr>
              <a:t>exist</a:t>
            </a:r>
            <a:endParaRPr sz="3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155" dirty="0">
                <a:latin typeface="Trebuchet MS"/>
                <a:cs typeface="Trebuchet MS"/>
              </a:rPr>
              <a:t>Examples: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4928107"/>
            <a:ext cx="5585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80" dirty="0">
                <a:latin typeface="Trebuchet MS"/>
                <a:cs typeface="Trebuchet MS"/>
              </a:rPr>
              <a:t>Michalson’s </a:t>
            </a:r>
            <a:r>
              <a:rPr sz="3000" spc="-114" dirty="0">
                <a:latin typeface="Trebuchet MS"/>
                <a:cs typeface="Trebuchet MS"/>
              </a:rPr>
              <a:t>equation for</a:t>
            </a:r>
            <a:r>
              <a:rPr sz="3000" spc="-565" dirty="0">
                <a:latin typeface="Trebuchet MS"/>
                <a:cs typeface="Trebuchet MS"/>
              </a:rPr>
              <a:t> </a:t>
            </a:r>
            <a:r>
              <a:rPr sz="3000" spc="-125" dirty="0">
                <a:latin typeface="Trebuchet MS"/>
                <a:cs typeface="Trebuchet MS"/>
              </a:rPr>
              <a:t>contrast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0320" y="3536370"/>
            <a:ext cx="4632959" cy="78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3700" y="5730971"/>
            <a:ext cx="3817619" cy="845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966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04" dirty="0"/>
              <a:t>Contrast</a:t>
            </a:r>
            <a:r>
              <a:rPr sz="3900" spc="-365" dirty="0"/>
              <a:t> </a:t>
            </a:r>
            <a:r>
              <a:rPr sz="3900" spc="-165" dirty="0"/>
              <a:t>Equation?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830820" cy="224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30" dirty="0">
                <a:latin typeface="Trebuchet MS"/>
                <a:cs typeface="Trebuchet MS"/>
              </a:rPr>
              <a:t>These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equations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work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well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for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simple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  </a:t>
            </a:r>
            <a:r>
              <a:rPr sz="2800" spc="-114" dirty="0">
                <a:latin typeface="Trebuchet MS"/>
                <a:cs typeface="Trebuchet MS"/>
              </a:rPr>
              <a:t>luminances </a:t>
            </a:r>
            <a:r>
              <a:rPr sz="2800" spc="-229" dirty="0">
                <a:latin typeface="Trebuchet MS"/>
                <a:cs typeface="Trebuchet MS"/>
              </a:rPr>
              <a:t>(i.e. </a:t>
            </a:r>
            <a:r>
              <a:rPr sz="2800" spc="-105" dirty="0">
                <a:latin typeface="Trebuchet MS"/>
                <a:cs typeface="Trebuchet MS"/>
              </a:rPr>
              <a:t>uniform </a:t>
            </a:r>
            <a:r>
              <a:rPr sz="2800" spc="-95" dirty="0">
                <a:latin typeface="Trebuchet MS"/>
                <a:cs typeface="Trebuchet MS"/>
              </a:rPr>
              <a:t>foreground </a:t>
            </a:r>
            <a:r>
              <a:rPr sz="2800" spc="-100" dirty="0">
                <a:latin typeface="Trebuchet MS"/>
                <a:cs typeface="Trebuchet MS"/>
              </a:rPr>
              <a:t>and  </a:t>
            </a:r>
            <a:r>
              <a:rPr sz="2800" spc="-114" dirty="0">
                <a:latin typeface="Trebuchet MS"/>
                <a:cs typeface="Trebuchet MS"/>
              </a:rPr>
              <a:t>background)</a:t>
            </a:r>
            <a:endParaRPr sz="2800">
              <a:latin typeface="Trebuchet MS"/>
              <a:cs typeface="Trebuchet MS"/>
            </a:endParaRPr>
          </a:p>
          <a:p>
            <a:pPr marL="355600" marR="22987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55" dirty="0">
                <a:latin typeface="Trebuchet MS"/>
                <a:cs typeface="Trebuchet MS"/>
              </a:rPr>
              <a:t>Does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not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work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well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for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complex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scenes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many  </a:t>
            </a:r>
            <a:r>
              <a:rPr sz="2800" spc="-114" dirty="0">
                <a:latin typeface="Trebuchet MS"/>
                <a:cs typeface="Trebuchet MS"/>
              </a:rPr>
              <a:t>luminances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or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if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min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max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intensities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are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small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602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/>
              <a:t>Histograms </a:t>
            </a:r>
            <a:r>
              <a:rPr sz="3600" spc="-165" dirty="0"/>
              <a:t>and </a:t>
            </a:r>
            <a:r>
              <a:rPr sz="3600" spc="-190" dirty="0"/>
              <a:t>Dynamic</a:t>
            </a:r>
            <a:r>
              <a:rPr sz="3600" spc="-520" dirty="0"/>
              <a:t> </a:t>
            </a:r>
            <a:r>
              <a:rPr sz="3600" spc="-180" dirty="0"/>
              <a:t>Range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613408"/>
            <a:ext cx="66871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130" dirty="0">
                <a:latin typeface="Trebuchet MS"/>
                <a:cs typeface="Trebuchet MS"/>
              </a:rPr>
              <a:t>Dynamic </a:t>
            </a:r>
            <a:r>
              <a:rPr sz="2400" b="1" spc="-140" dirty="0">
                <a:latin typeface="Trebuchet MS"/>
                <a:cs typeface="Trebuchet MS"/>
              </a:rPr>
              <a:t>Range: </a:t>
            </a:r>
            <a:r>
              <a:rPr sz="2400" spc="-70" dirty="0">
                <a:latin typeface="Trebuchet MS"/>
                <a:cs typeface="Trebuchet MS"/>
              </a:rPr>
              <a:t>Number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20" dirty="0">
                <a:latin typeface="Trebuchet MS"/>
                <a:cs typeface="Trebuchet MS"/>
              </a:rPr>
              <a:t>distinct pixels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01" y="6368288"/>
            <a:ext cx="787590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Difficult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110" dirty="0">
                <a:latin typeface="Trebuchet MS"/>
                <a:cs typeface="Trebuchet MS"/>
              </a:rPr>
              <a:t>increase </a:t>
            </a:r>
            <a:r>
              <a:rPr sz="2400" spc="-105" dirty="0">
                <a:latin typeface="Trebuchet MS"/>
                <a:cs typeface="Trebuchet MS"/>
              </a:rPr>
              <a:t>image </a:t>
            </a:r>
            <a:r>
              <a:rPr sz="2400" spc="-110" dirty="0">
                <a:latin typeface="Trebuchet MS"/>
                <a:cs typeface="Trebuchet MS"/>
              </a:rPr>
              <a:t>dynamic </a:t>
            </a:r>
            <a:r>
              <a:rPr sz="2400" spc="-90" dirty="0">
                <a:latin typeface="Trebuchet MS"/>
                <a:cs typeface="Trebuchet MS"/>
              </a:rPr>
              <a:t>range</a:t>
            </a:r>
            <a:r>
              <a:rPr sz="2400" spc="-53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(e.g. </a:t>
            </a:r>
            <a:r>
              <a:rPr sz="2400" spc="-110" dirty="0">
                <a:latin typeface="Trebuchet MS"/>
                <a:cs typeface="Trebuchet MS"/>
              </a:rPr>
              <a:t>interpolation)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HDR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(12‐14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bits)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capture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typical,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down‐sample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0768" y="2198178"/>
            <a:ext cx="5379214" cy="354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2502" y="5773927"/>
            <a:ext cx="1800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High </a:t>
            </a:r>
            <a:r>
              <a:rPr sz="1400" b="1" spc="-10" dirty="0">
                <a:latin typeface="Arial"/>
                <a:cs typeface="Arial"/>
              </a:rPr>
              <a:t>Dynamic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4991" y="5743443"/>
            <a:ext cx="16205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8605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Extremely low  </a:t>
            </a:r>
            <a:r>
              <a:rPr sz="1400" b="1" spc="-10" dirty="0">
                <a:latin typeface="Arial"/>
                <a:cs typeface="Arial"/>
              </a:rPr>
              <a:t>Dynamic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(6 intensity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1938" y="5773910"/>
            <a:ext cx="1760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Low </a:t>
            </a:r>
            <a:r>
              <a:rPr sz="1400" b="1" spc="-10" dirty="0">
                <a:latin typeface="Arial"/>
                <a:cs typeface="Arial"/>
              </a:rPr>
              <a:t>Dynamic Range  </a:t>
            </a:r>
            <a:r>
              <a:rPr sz="1400" b="1" spc="-5" dirty="0">
                <a:latin typeface="Arial"/>
                <a:cs typeface="Arial"/>
              </a:rPr>
              <a:t>(64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intensities)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0013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85" dirty="0"/>
              <a:t>High </a:t>
            </a:r>
            <a:r>
              <a:rPr sz="3900" spc="-204" dirty="0"/>
              <a:t>Dynamic </a:t>
            </a:r>
            <a:r>
              <a:rPr sz="3900" spc="-190" dirty="0"/>
              <a:t>Range</a:t>
            </a:r>
            <a:r>
              <a:rPr sz="3900" spc="-530" dirty="0"/>
              <a:t> </a:t>
            </a:r>
            <a:r>
              <a:rPr sz="3900" spc="-145" dirty="0"/>
              <a:t>Imaging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8029575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35" dirty="0">
                <a:solidFill>
                  <a:srgbClr val="00B0F0"/>
                </a:solidFill>
                <a:latin typeface="Trebuchet MS"/>
                <a:cs typeface="Trebuchet MS"/>
              </a:rPr>
              <a:t>High</a:t>
            </a:r>
            <a:r>
              <a:rPr sz="2800" b="1" spc="-22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00B0F0"/>
                </a:solidFill>
                <a:latin typeface="Trebuchet MS"/>
                <a:cs typeface="Trebuchet MS"/>
              </a:rPr>
              <a:t>dynamic</a:t>
            </a:r>
            <a:r>
              <a:rPr sz="2800" b="1" spc="-22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00B0F0"/>
                </a:solidFill>
                <a:latin typeface="Trebuchet MS"/>
                <a:cs typeface="Trebuchet MS"/>
              </a:rPr>
              <a:t>range</a:t>
            </a:r>
            <a:r>
              <a:rPr sz="2800" b="1" spc="-20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means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very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bright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very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dark  </a:t>
            </a:r>
            <a:r>
              <a:rPr sz="2800" spc="-114" dirty="0">
                <a:latin typeface="Trebuchet MS"/>
                <a:cs typeface="Trebuchet MS"/>
              </a:rPr>
              <a:t>parts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single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(many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distinct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values)</a:t>
            </a:r>
            <a:endParaRPr sz="2800">
              <a:latin typeface="Trebuchet MS"/>
              <a:cs typeface="Trebuchet MS"/>
            </a:endParaRPr>
          </a:p>
          <a:p>
            <a:pPr marL="354965" marR="301625" indent="-342265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Dynamic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range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photographed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scene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may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exceed  </a:t>
            </a:r>
            <a:r>
              <a:rPr sz="2800" spc="-95" dirty="0">
                <a:latin typeface="Trebuchet MS"/>
                <a:cs typeface="Trebuchet MS"/>
              </a:rPr>
              <a:t>number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available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bits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represent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pixels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0" dirty="0">
                <a:latin typeface="Trebuchet MS"/>
                <a:cs typeface="Trebuchet MS"/>
              </a:rPr>
              <a:t>Solution: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14" dirty="0">
                <a:latin typeface="Trebuchet MS"/>
                <a:cs typeface="Trebuchet MS"/>
              </a:rPr>
              <a:t>Capture multiple </a:t>
            </a:r>
            <a:r>
              <a:rPr sz="2400" spc="-95" dirty="0">
                <a:latin typeface="Trebuchet MS"/>
                <a:cs typeface="Trebuchet MS"/>
              </a:rPr>
              <a:t>images </a:t>
            </a:r>
            <a:r>
              <a:rPr sz="2400" spc="-130" dirty="0">
                <a:latin typeface="Trebuchet MS"/>
                <a:cs typeface="Trebuchet MS"/>
              </a:rPr>
              <a:t>at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4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exposures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Combine </a:t>
            </a:r>
            <a:r>
              <a:rPr sz="2400" spc="-105" dirty="0">
                <a:latin typeface="Trebuchet MS"/>
                <a:cs typeface="Trebuchet MS"/>
              </a:rPr>
              <a:t>them </a:t>
            </a:r>
            <a:r>
              <a:rPr sz="2400" spc="-75" dirty="0">
                <a:latin typeface="Trebuchet MS"/>
                <a:cs typeface="Trebuchet MS"/>
              </a:rPr>
              <a:t>using </a:t>
            </a:r>
            <a:r>
              <a:rPr sz="2400" spc="-105" dirty="0">
                <a:latin typeface="Trebuchet MS"/>
                <a:cs typeface="Trebuchet MS"/>
              </a:rPr>
              <a:t>image</a:t>
            </a:r>
            <a:r>
              <a:rPr sz="2400" spc="-4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processing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702" y="1028192"/>
            <a:ext cx="71208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Detecting </a:t>
            </a:r>
            <a:r>
              <a:rPr spc="-130" dirty="0"/>
              <a:t>Image </a:t>
            </a:r>
            <a:r>
              <a:rPr spc="-185" dirty="0"/>
              <a:t>Defects </a:t>
            </a:r>
            <a:r>
              <a:rPr spc="-145" dirty="0"/>
              <a:t>using</a:t>
            </a:r>
            <a:r>
              <a:rPr spc="-475" dirty="0"/>
              <a:t> </a:t>
            </a:r>
            <a:r>
              <a:rPr spc="-140" dirty="0"/>
              <a:t>Histograms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702" y="1685493"/>
            <a:ext cx="7733030" cy="20173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5" dirty="0">
                <a:latin typeface="Trebuchet MS"/>
                <a:cs typeface="Trebuchet MS"/>
              </a:rPr>
              <a:t>No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65" dirty="0">
                <a:latin typeface="Trebuchet MS"/>
                <a:cs typeface="Trebuchet MS"/>
              </a:rPr>
              <a:t>“best”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histogram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shape,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depends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on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application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5" dirty="0">
                <a:latin typeface="Trebuchet MS"/>
                <a:cs typeface="Trebuchet MS"/>
              </a:rPr>
              <a:t>Image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defects</a:t>
            </a:r>
            <a:endParaRPr sz="2600">
              <a:latin typeface="Trebuchet MS"/>
              <a:cs typeface="Trebuchet MS"/>
            </a:endParaRPr>
          </a:p>
          <a:p>
            <a:pPr marL="704215" marR="5080" lvl="1" indent="-347345">
              <a:lnSpc>
                <a:spcPct val="100000"/>
              </a:lnSpc>
              <a:spcBef>
                <a:spcPts val="52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110" dirty="0">
                <a:latin typeface="Trebuchet MS"/>
                <a:cs typeface="Trebuchet MS"/>
              </a:rPr>
              <a:t>Saturation:</a:t>
            </a:r>
            <a:r>
              <a:rPr sz="2000" b="1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scene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illumination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values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outside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sensor’s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range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are  </a:t>
            </a:r>
            <a:r>
              <a:rPr sz="2000" spc="-85" dirty="0">
                <a:latin typeface="Trebuchet MS"/>
                <a:cs typeface="Trebuchet MS"/>
              </a:rPr>
              <a:t>set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to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its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min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or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max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values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=&gt;</a:t>
            </a:r>
            <a:r>
              <a:rPr sz="2000" spc="31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results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spike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ends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of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histogram</a:t>
            </a:r>
            <a:endParaRPr sz="20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105" dirty="0">
                <a:latin typeface="Trebuchet MS"/>
                <a:cs typeface="Trebuchet MS"/>
              </a:rPr>
              <a:t>Spikes </a:t>
            </a:r>
            <a:r>
              <a:rPr sz="2000" b="1" spc="-95" dirty="0">
                <a:latin typeface="Trebuchet MS"/>
                <a:cs typeface="Trebuchet MS"/>
              </a:rPr>
              <a:t>and </a:t>
            </a:r>
            <a:r>
              <a:rPr sz="2000" b="1" spc="-85" dirty="0">
                <a:latin typeface="Trebuchet MS"/>
                <a:cs typeface="Trebuchet MS"/>
              </a:rPr>
              <a:t>Gaps </a:t>
            </a:r>
            <a:r>
              <a:rPr sz="2000" b="1" spc="-110" dirty="0">
                <a:latin typeface="Trebuchet MS"/>
                <a:cs typeface="Trebuchet MS"/>
              </a:rPr>
              <a:t>in </a:t>
            </a:r>
            <a:r>
              <a:rPr sz="2000" b="1" spc="-105" dirty="0">
                <a:latin typeface="Trebuchet MS"/>
                <a:cs typeface="Trebuchet MS"/>
              </a:rPr>
              <a:t>manipulated </a:t>
            </a:r>
            <a:r>
              <a:rPr sz="2000" b="1" spc="-95" dirty="0">
                <a:latin typeface="Trebuchet MS"/>
                <a:cs typeface="Trebuchet MS"/>
              </a:rPr>
              <a:t>images </a:t>
            </a:r>
            <a:r>
              <a:rPr sz="2000" spc="-80" dirty="0">
                <a:latin typeface="Trebuchet MS"/>
                <a:cs typeface="Trebuchet MS"/>
              </a:rPr>
              <a:t>(not</a:t>
            </a:r>
            <a:r>
              <a:rPr sz="2000" spc="-459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original). </a:t>
            </a:r>
            <a:r>
              <a:rPr sz="2000" spc="35" dirty="0">
                <a:latin typeface="Trebuchet MS"/>
                <a:cs typeface="Trebuchet MS"/>
              </a:rPr>
              <a:t>Why?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0188" y="4002039"/>
            <a:ext cx="6385198" cy="3055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702" y="1180592"/>
            <a:ext cx="74460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Image </a:t>
            </a:r>
            <a:r>
              <a:rPr spc="-195" dirty="0"/>
              <a:t>Defects: </a:t>
            </a:r>
            <a:r>
              <a:rPr spc="-220" dirty="0"/>
              <a:t>Effect </a:t>
            </a:r>
            <a:r>
              <a:rPr spc="-135" dirty="0"/>
              <a:t>of </a:t>
            </a:r>
            <a:r>
              <a:rPr spc="-130" dirty="0"/>
              <a:t>Image</a:t>
            </a:r>
            <a:r>
              <a:rPr spc="-560" dirty="0"/>
              <a:t> </a:t>
            </a:r>
            <a:r>
              <a:rPr spc="-160" dirty="0"/>
              <a:t>Compression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301" y="1837893"/>
            <a:ext cx="7814309" cy="13728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95" dirty="0">
                <a:latin typeface="Trebuchet MS"/>
                <a:cs typeface="Trebuchet MS"/>
              </a:rPr>
              <a:t>Histograms </a:t>
            </a:r>
            <a:r>
              <a:rPr sz="2600" spc="-55" dirty="0">
                <a:latin typeface="Trebuchet MS"/>
                <a:cs typeface="Trebuchet MS"/>
              </a:rPr>
              <a:t>show </a:t>
            </a:r>
            <a:r>
              <a:rPr sz="2600" spc="-135" dirty="0">
                <a:latin typeface="Trebuchet MS"/>
                <a:cs typeface="Trebuchet MS"/>
              </a:rPr>
              <a:t>impact </a:t>
            </a:r>
            <a:r>
              <a:rPr sz="2600" spc="-100" dirty="0">
                <a:latin typeface="Trebuchet MS"/>
                <a:cs typeface="Trebuchet MS"/>
              </a:rPr>
              <a:t>of </a:t>
            </a:r>
            <a:r>
              <a:rPr sz="2600" spc="-120" dirty="0">
                <a:latin typeface="Trebuchet MS"/>
                <a:cs typeface="Trebuchet MS"/>
              </a:rPr>
              <a:t>image</a:t>
            </a:r>
            <a:r>
              <a:rPr sz="2600" spc="-54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compression</a:t>
            </a:r>
            <a:endParaRPr sz="2600">
              <a:latin typeface="Trebuchet MS"/>
              <a:cs typeface="Trebuchet MS"/>
            </a:endParaRPr>
          </a:p>
          <a:p>
            <a:pPr marL="354965" marR="5080" indent="-342265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50" dirty="0">
                <a:latin typeface="Trebuchet MS"/>
                <a:cs typeface="Trebuchet MS"/>
              </a:rPr>
              <a:t>Example: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GIF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compression,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dynamic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range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is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reduced  </a:t>
            </a:r>
            <a:r>
              <a:rPr sz="2600" spc="-100" dirty="0">
                <a:latin typeface="Trebuchet MS"/>
                <a:cs typeface="Trebuchet MS"/>
              </a:rPr>
              <a:t>to </a:t>
            </a:r>
            <a:r>
              <a:rPr sz="2600" spc="-95" dirty="0">
                <a:latin typeface="Trebuchet MS"/>
                <a:cs typeface="Trebuchet MS"/>
              </a:rPr>
              <a:t>only </a:t>
            </a:r>
            <a:r>
              <a:rPr sz="2600" spc="-130" dirty="0">
                <a:latin typeface="Trebuchet MS"/>
                <a:cs typeface="Trebuchet MS"/>
              </a:rPr>
              <a:t>few </a:t>
            </a:r>
            <a:r>
              <a:rPr sz="2600" spc="-114" dirty="0">
                <a:latin typeface="Trebuchet MS"/>
                <a:cs typeface="Trebuchet MS"/>
              </a:rPr>
              <a:t>intensities</a:t>
            </a:r>
            <a:r>
              <a:rPr sz="2600" spc="-43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(quantization)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9145" y="3624022"/>
            <a:ext cx="4771846" cy="3329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9101" y="4943347"/>
            <a:ext cx="793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1305" y="3684517"/>
            <a:ext cx="10306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0297" y="4903715"/>
            <a:ext cx="3067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 after GIF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conversion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7431" y="6046719"/>
            <a:ext cx="304419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Fix? Scaling image by 50% and  Interpolating values recreates  some lost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colors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But GIF artifacts still</a:t>
            </a:r>
            <a:r>
              <a:rPr sz="1600" b="1" i="1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visible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448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5" dirty="0"/>
              <a:t>Effect </a:t>
            </a:r>
            <a:r>
              <a:rPr sz="3600" spc="-150" dirty="0"/>
              <a:t>of </a:t>
            </a:r>
            <a:r>
              <a:rPr sz="3600" spc="-145" dirty="0"/>
              <a:t>Image</a:t>
            </a:r>
            <a:r>
              <a:rPr sz="3600" spc="-465" dirty="0"/>
              <a:t> </a:t>
            </a:r>
            <a:r>
              <a:rPr sz="3600" spc="-185" dirty="0"/>
              <a:t>Compression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914093"/>
            <a:ext cx="7483475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50" dirty="0">
                <a:latin typeface="Trebuchet MS"/>
                <a:cs typeface="Trebuchet MS"/>
              </a:rPr>
              <a:t>Example: </a:t>
            </a:r>
            <a:r>
              <a:rPr sz="2600" spc="-160" dirty="0">
                <a:latin typeface="Trebuchet MS"/>
                <a:cs typeface="Trebuchet MS"/>
              </a:rPr>
              <a:t>Effect </a:t>
            </a:r>
            <a:r>
              <a:rPr sz="2600" spc="-100" dirty="0">
                <a:latin typeface="Trebuchet MS"/>
                <a:cs typeface="Trebuchet MS"/>
              </a:rPr>
              <a:t>of </a:t>
            </a:r>
            <a:r>
              <a:rPr sz="2600" spc="-195" dirty="0">
                <a:latin typeface="Trebuchet MS"/>
                <a:cs typeface="Trebuchet MS"/>
              </a:rPr>
              <a:t>JPEG </a:t>
            </a:r>
            <a:r>
              <a:rPr sz="2600" spc="-90" dirty="0">
                <a:latin typeface="Trebuchet MS"/>
                <a:cs typeface="Trebuchet MS"/>
              </a:rPr>
              <a:t>compression </a:t>
            </a:r>
            <a:r>
              <a:rPr sz="2600" spc="-45" dirty="0">
                <a:latin typeface="Trebuchet MS"/>
                <a:cs typeface="Trebuchet MS"/>
              </a:rPr>
              <a:t>on</a:t>
            </a:r>
            <a:r>
              <a:rPr sz="2600" spc="-525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line </a:t>
            </a:r>
            <a:r>
              <a:rPr sz="2600" spc="-105" dirty="0">
                <a:latin typeface="Trebuchet MS"/>
                <a:cs typeface="Trebuchet MS"/>
              </a:rPr>
              <a:t>graphics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95" dirty="0">
                <a:latin typeface="Trebuchet MS"/>
                <a:cs typeface="Trebuchet MS"/>
              </a:rPr>
              <a:t>JPEG </a:t>
            </a:r>
            <a:r>
              <a:rPr sz="2600" spc="-90" dirty="0">
                <a:latin typeface="Trebuchet MS"/>
                <a:cs typeface="Trebuchet MS"/>
              </a:rPr>
              <a:t>compression </a:t>
            </a:r>
            <a:r>
              <a:rPr sz="2600" spc="-100" dirty="0">
                <a:latin typeface="Trebuchet MS"/>
                <a:cs typeface="Trebuchet MS"/>
              </a:rPr>
              <a:t>designed </a:t>
            </a:r>
            <a:r>
              <a:rPr sz="2600" spc="-105" dirty="0">
                <a:latin typeface="Trebuchet MS"/>
                <a:cs typeface="Trebuchet MS"/>
              </a:rPr>
              <a:t>for </a:t>
            </a:r>
            <a:r>
              <a:rPr sz="2600" spc="-110" dirty="0">
                <a:latin typeface="Trebuchet MS"/>
                <a:cs typeface="Trebuchet MS"/>
              </a:rPr>
              <a:t>color</a:t>
            </a:r>
            <a:r>
              <a:rPr sz="2600" spc="-46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images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6883" y="3120893"/>
            <a:ext cx="4883989" cy="392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08902" y="3455924"/>
            <a:ext cx="2080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 histogram  has only </a:t>
            </a:r>
            <a:r>
              <a:rPr sz="1600" b="1" dirty="0">
                <a:latin typeface="Arial"/>
                <a:cs typeface="Arial"/>
              </a:rPr>
              <a:t>2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intensities  (gray and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white)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8902" y="5437118"/>
            <a:ext cx="254508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035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JPEG image appears  </a:t>
            </a:r>
            <a:r>
              <a:rPr sz="1600" b="1" spc="-25" dirty="0">
                <a:latin typeface="Arial"/>
                <a:cs typeface="Arial"/>
              </a:rPr>
              <a:t>dirty, </a:t>
            </a:r>
            <a:r>
              <a:rPr sz="1600" b="1" spc="-5" dirty="0">
                <a:latin typeface="Arial"/>
                <a:cs typeface="Arial"/>
              </a:rPr>
              <a:t>fuzzy and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blurred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Its Histogram contains  gray values not in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original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16584"/>
            <a:ext cx="4361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5" dirty="0"/>
              <a:t>Computing</a:t>
            </a:r>
            <a:r>
              <a:rPr sz="3600" spc="-260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9600" y="1905000"/>
            <a:ext cx="6603976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8200" y="2688335"/>
            <a:ext cx="2514600" cy="110489"/>
          </a:xfrm>
          <a:custGeom>
            <a:avLst/>
            <a:gdLst/>
            <a:ahLst/>
            <a:cxnLst/>
            <a:rect l="l" t="t" r="r" b="b"/>
            <a:pathLst>
              <a:path w="2514600" h="110489">
                <a:moveTo>
                  <a:pt x="105917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4"/>
                </a:lnTo>
                <a:lnTo>
                  <a:pt x="19050" y="66069"/>
                </a:lnTo>
                <a:lnTo>
                  <a:pt x="19050" y="45720"/>
                </a:lnTo>
                <a:lnTo>
                  <a:pt x="54601" y="45720"/>
                </a:lnTo>
                <a:lnTo>
                  <a:pt x="100584" y="19050"/>
                </a:lnTo>
                <a:lnTo>
                  <a:pt x="104394" y="16002"/>
                </a:lnTo>
                <a:lnTo>
                  <a:pt x="105917" y="10668"/>
                </a:lnTo>
                <a:close/>
              </a:path>
              <a:path w="2514600" h="110489">
                <a:moveTo>
                  <a:pt x="54601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4384" y="64770"/>
                </a:lnTo>
                <a:lnTo>
                  <a:pt x="24384" y="47244"/>
                </a:lnTo>
                <a:lnTo>
                  <a:pt x="38178" y="55245"/>
                </a:lnTo>
                <a:lnTo>
                  <a:pt x="54601" y="45720"/>
                </a:lnTo>
                <a:close/>
              </a:path>
              <a:path w="2514600" h="110489">
                <a:moveTo>
                  <a:pt x="105917" y="99822"/>
                </a:moveTo>
                <a:lnTo>
                  <a:pt x="104394" y="93726"/>
                </a:lnTo>
                <a:lnTo>
                  <a:pt x="100584" y="91440"/>
                </a:lnTo>
                <a:lnTo>
                  <a:pt x="54601" y="64770"/>
                </a:lnTo>
                <a:lnTo>
                  <a:pt x="19050" y="64770"/>
                </a:lnTo>
                <a:lnTo>
                  <a:pt x="19050" y="66069"/>
                </a:lnTo>
                <a:lnTo>
                  <a:pt x="90677" y="108204"/>
                </a:lnTo>
                <a:lnTo>
                  <a:pt x="95250" y="110490"/>
                </a:lnTo>
                <a:lnTo>
                  <a:pt x="101346" y="108966"/>
                </a:lnTo>
                <a:lnTo>
                  <a:pt x="105917" y="99822"/>
                </a:lnTo>
                <a:close/>
              </a:path>
              <a:path w="2514600" h="110489">
                <a:moveTo>
                  <a:pt x="38178" y="55245"/>
                </a:moveTo>
                <a:lnTo>
                  <a:pt x="24384" y="47244"/>
                </a:lnTo>
                <a:lnTo>
                  <a:pt x="24384" y="63246"/>
                </a:lnTo>
                <a:lnTo>
                  <a:pt x="38178" y="55245"/>
                </a:lnTo>
                <a:close/>
              </a:path>
              <a:path w="2514600" h="110489">
                <a:moveTo>
                  <a:pt x="54601" y="64770"/>
                </a:moveTo>
                <a:lnTo>
                  <a:pt x="38178" y="55245"/>
                </a:lnTo>
                <a:lnTo>
                  <a:pt x="24384" y="63246"/>
                </a:lnTo>
                <a:lnTo>
                  <a:pt x="24384" y="64770"/>
                </a:lnTo>
                <a:lnTo>
                  <a:pt x="54601" y="64770"/>
                </a:lnTo>
                <a:close/>
              </a:path>
              <a:path w="2514600" h="110489">
                <a:moveTo>
                  <a:pt x="2514600" y="64770"/>
                </a:moveTo>
                <a:lnTo>
                  <a:pt x="2514600" y="45720"/>
                </a:lnTo>
                <a:lnTo>
                  <a:pt x="54601" y="45720"/>
                </a:lnTo>
                <a:lnTo>
                  <a:pt x="38178" y="55245"/>
                </a:lnTo>
                <a:lnTo>
                  <a:pt x="54601" y="64770"/>
                </a:lnTo>
                <a:lnTo>
                  <a:pt x="2514600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800" y="3526535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12192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12192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2192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6"/>
                </a:lnTo>
                <a:lnTo>
                  <a:pt x="38178" y="55244"/>
                </a:lnTo>
                <a:close/>
              </a:path>
              <a:path w="12192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6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3983735"/>
            <a:ext cx="3124200" cy="110489"/>
          </a:xfrm>
          <a:custGeom>
            <a:avLst/>
            <a:gdLst/>
            <a:ahLst/>
            <a:cxnLst/>
            <a:rect l="l" t="t" r="r" b="b"/>
            <a:pathLst>
              <a:path w="31242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31242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31242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31242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6"/>
                </a:lnTo>
                <a:lnTo>
                  <a:pt x="38178" y="55244"/>
                </a:lnTo>
                <a:close/>
              </a:path>
              <a:path w="31242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6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3124200" h="110489">
                <a:moveTo>
                  <a:pt x="3124200" y="64769"/>
                </a:moveTo>
                <a:lnTo>
                  <a:pt x="31242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3124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41540" y="2389124"/>
            <a:ext cx="211645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51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Receives 8-bit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image,  Will not change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88900" marR="153035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Create array to store  histogram</a:t>
            </a: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computed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365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Get width and height of  image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40005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Iterate through image  pixels, add each  intensity to appropriate  histogram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9200" y="5050535"/>
            <a:ext cx="2209800" cy="110489"/>
          </a:xfrm>
          <a:custGeom>
            <a:avLst/>
            <a:gdLst/>
            <a:ahLst/>
            <a:cxnLst/>
            <a:rect l="l" t="t" r="r" b="b"/>
            <a:pathLst>
              <a:path w="22098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22098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22098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22098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6"/>
                </a:lnTo>
                <a:lnTo>
                  <a:pt x="38178" y="55244"/>
                </a:lnTo>
                <a:close/>
              </a:path>
              <a:path w="22098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6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2209800" h="110489">
                <a:moveTo>
                  <a:pt x="2209800" y="64769"/>
                </a:moveTo>
                <a:lnTo>
                  <a:pt x="22098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22098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5168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/>
              <a:t>ImageJ </a:t>
            </a:r>
            <a:r>
              <a:rPr sz="3600" spc="-165" dirty="0"/>
              <a:t>Histogram</a:t>
            </a:r>
            <a:r>
              <a:rPr sz="3600" spc="-385" dirty="0"/>
              <a:t> </a:t>
            </a:r>
            <a:r>
              <a:rPr sz="3600" spc="-229" dirty="0"/>
              <a:t>Function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0739" y="2054149"/>
            <a:ext cx="8221980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5" dirty="0">
                <a:latin typeface="Trebuchet MS"/>
                <a:cs typeface="Trebuchet MS"/>
              </a:rPr>
              <a:t>ImageJ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has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histogram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function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(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getHistogram(</a:t>
            </a:r>
            <a:r>
              <a:rPr sz="2400" b="1" spc="-3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)</a:t>
            </a:r>
            <a:r>
              <a:rPr sz="2400" b="1" spc="-900" dirty="0">
                <a:latin typeface="Courier New"/>
                <a:cs typeface="Courier New"/>
              </a:rPr>
              <a:t> </a:t>
            </a:r>
            <a:r>
              <a:rPr sz="2800" spc="-180" dirty="0">
                <a:latin typeface="Trebuchet MS"/>
                <a:cs typeface="Trebuchet MS"/>
              </a:rPr>
              <a:t>)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5" dirty="0">
                <a:latin typeface="Trebuchet MS"/>
                <a:cs typeface="Trebuchet MS"/>
              </a:rPr>
              <a:t>Prior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program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can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simplified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if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we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use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it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3364522"/>
            <a:ext cx="7426452" cy="1055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5739" y="5208523"/>
            <a:ext cx="2240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Returns histogram as an  array of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integers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4827" y="3893058"/>
            <a:ext cx="623570" cy="1174750"/>
          </a:xfrm>
          <a:custGeom>
            <a:avLst/>
            <a:gdLst/>
            <a:ahLst/>
            <a:cxnLst/>
            <a:rect l="l" t="t" r="r" b="b"/>
            <a:pathLst>
              <a:path w="623570" h="1174750">
                <a:moveTo>
                  <a:pt x="99060" y="64007"/>
                </a:moveTo>
                <a:lnTo>
                  <a:pt x="97536" y="58673"/>
                </a:lnTo>
                <a:lnTo>
                  <a:pt x="93726" y="55625"/>
                </a:lnTo>
                <a:lnTo>
                  <a:pt x="4572" y="0"/>
                </a:lnTo>
                <a:lnTo>
                  <a:pt x="0" y="104393"/>
                </a:lnTo>
                <a:lnTo>
                  <a:pt x="0" y="109727"/>
                </a:lnTo>
                <a:lnTo>
                  <a:pt x="3810" y="114299"/>
                </a:lnTo>
                <a:lnTo>
                  <a:pt x="5334" y="114299"/>
                </a:lnTo>
                <a:lnTo>
                  <a:pt x="5334" y="21335"/>
                </a:lnTo>
                <a:lnTo>
                  <a:pt x="22098" y="12191"/>
                </a:lnTo>
                <a:lnTo>
                  <a:pt x="38339" y="43336"/>
                </a:lnTo>
                <a:lnTo>
                  <a:pt x="83058" y="71627"/>
                </a:lnTo>
                <a:lnTo>
                  <a:pt x="87630" y="74675"/>
                </a:lnTo>
                <a:lnTo>
                  <a:pt x="93726" y="73151"/>
                </a:lnTo>
                <a:lnTo>
                  <a:pt x="96012" y="68579"/>
                </a:lnTo>
                <a:lnTo>
                  <a:pt x="99060" y="64007"/>
                </a:lnTo>
                <a:close/>
              </a:path>
              <a:path w="623570" h="1174750">
                <a:moveTo>
                  <a:pt x="38339" y="43336"/>
                </a:moveTo>
                <a:lnTo>
                  <a:pt x="22098" y="12191"/>
                </a:lnTo>
                <a:lnTo>
                  <a:pt x="5334" y="21335"/>
                </a:lnTo>
                <a:lnTo>
                  <a:pt x="8382" y="27188"/>
                </a:lnTo>
                <a:lnTo>
                  <a:pt x="8382" y="24383"/>
                </a:lnTo>
                <a:lnTo>
                  <a:pt x="22860" y="16763"/>
                </a:lnTo>
                <a:lnTo>
                  <a:pt x="22860" y="33543"/>
                </a:lnTo>
                <a:lnTo>
                  <a:pt x="38339" y="43336"/>
                </a:lnTo>
                <a:close/>
              </a:path>
              <a:path w="623570" h="1174750">
                <a:moveTo>
                  <a:pt x="21338" y="52065"/>
                </a:moveTo>
                <a:lnTo>
                  <a:pt x="5334" y="21335"/>
                </a:lnTo>
                <a:lnTo>
                  <a:pt x="5334" y="114299"/>
                </a:lnTo>
                <a:lnTo>
                  <a:pt x="14478" y="114299"/>
                </a:lnTo>
                <a:lnTo>
                  <a:pt x="19050" y="110489"/>
                </a:lnTo>
                <a:lnTo>
                  <a:pt x="19050" y="105155"/>
                </a:lnTo>
                <a:lnTo>
                  <a:pt x="21338" y="52065"/>
                </a:lnTo>
                <a:close/>
              </a:path>
              <a:path w="623570" h="1174750">
                <a:moveTo>
                  <a:pt x="22860" y="16763"/>
                </a:moveTo>
                <a:lnTo>
                  <a:pt x="8382" y="24383"/>
                </a:lnTo>
                <a:lnTo>
                  <a:pt x="22155" y="33098"/>
                </a:lnTo>
                <a:lnTo>
                  <a:pt x="22860" y="16763"/>
                </a:lnTo>
                <a:close/>
              </a:path>
              <a:path w="623570" h="1174750">
                <a:moveTo>
                  <a:pt x="22155" y="33098"/>
                </a:moveTo>
                <a:lnTo>
                  <a:pt x="8382" y="24383"/>
                </a:lnTo>
                <a:lnTo>
                  <a:pt x="8382" y="27188"/>
                </a:lnTo>
                <a:lnTo>
                  <a:pt x="21338" y="52065"/>
                </a:lnTo>
                <a:lnTo>
                  <a:pt x="22155" y="33098"/>
                </a:lnTo>
                <a:close/>
              </a:path>
              <a:path w="623570" h="1174750">
                <a:moveTo>
                  <a:pt x="623316" y="1165097"/>
                </a:moveTo>
                <a:lnTo>
                  <a:pt x="38339" y="43336"/>
                </a:lnTo>
                <a:lnTo>
                  <a:pt x="22155" y="33098"/>
                </a:lnTo>
                <a:lnTo>
                  <a:pt x="21338" y="52065"/>
                </a:lnTo>
                <a:lnTo>
                  <a:pt x="605790" y="1174241"/>
                </a:lnTo>
                <a:lnTo>
                  <a:pt x="623316" y="1165097"/>
                </a:lnTo>
                <a:close/>
              </a:path>
              <a:path w="623570" h="1174750">
                <a:moveTo>
                  <a:pt x="22860" y="33543"/>
                </a:moveTo>
                <a:lnTo>
                  <a:pt x="22860" y="16763"/>
                </a:lnTo>
                <a:lnTo>
                  <a:pt x="22155" y="33098"/>
                </a:lnTo>
                <a:lnTo>
                  <a:pt x="22860" y="335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2700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20" dirty="0"/>
              <a:t>Thresholding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972179" y="2285888"/>
            <a:ext cx="6488738" cy="4243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2299208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solidFill>
                <a:prstClr val="black"/>
              </a:solidFill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8627" y="3578352"/>
            <a:ext cx="4103370" cy="80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902" y="6746240"/>
            <a:ext cx="698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Implemented as imageJ method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threshold(</a:t>
            </a:r>
            <a:r>
              <a:rPr sz="2400" b="1" spc="-30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)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9526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40384"/>
            <a:ext cx="496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0" dirty="0"/>
              <a:t>Large </a:t>
            </a:r>
            <a:r>
              <a:rPr sz="3600" spc="-180" dirty="0"/>
              <a:t>Histograms:</a:t>
            </a:r>
            <a:r>
              <a:rPr sz="3600" spc="-330" dirty="0"/>
              <a:t> </a:t>
            </a:r>
            <a:r>
              <a:rPr sz="3600" spc="-170" dirty="0"/>
              <a:t>Binning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8340" y="1830120"/>
            <a:ext cx="8110220" cy="25158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High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resolution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can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yield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very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large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histogram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0" dirty="0">
                <a:latin typeface="Trebuchet MS"/>
                <a:cs typeface="Trebuchet MS"/>
              </a:rPr>
              <a:t>Example: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32‐bit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35" dirty="0">
                <a:latin typeface="Trebuchet MS"/>
                <a:cs typeface="Trebuchet MS"/>
              </a:rPr>
              <a:t>2</a:t>
            </a:r>
            <a:r>
              <a:rPr sz="2775" spc="-52" baseline="25525" dirty="0">
                <a:latin typeface="Trebuchet MS"/>
                <a:cs typeface="Trebuchet MS"/>
              </a:rPr>
              <a:t>32</a:t>
            </a:r>
            <a:r>
              <a:rPr sz="2775" spc="-187" baseline="2552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4,294,967,296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columns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Such </a:t>
            </a:r>
            <a:r>
              <a:rPr sz="2800" spc="-130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large </a:t>
            </a:r>
            <a:r>
              <a:rPr sz="2800" spc="-100" dirty="0">
                <a:latin typeface="Trebuchet MS"/>
                <a:cs typeface="Trebuchet MS"/>
              </a:rPr>
              <a:t>histogram </a:t>
            </a:r>
            <a:r>
              <a:rPr sz="2800" spc="-155" dirty="0">
                <a:latin typeface="Trebuchet MS"/>
                <a:cs typeface="Trebuchet MS"/>
              </a:rPr>
              <a:t>impractical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63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display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60" dirty="0">
                <a:latin typeface="Trebuchet MS"/>
                <a:cs typeface="Trebuchet MS"/>
              </a:rPr>
              <a:t>Solution?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Binning!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Combine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ranges</a:t>
            </a:r>
            <a:r>
              <a:rPr sz="2400" b="1" spc="-1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z="2400" b="1" spc="-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30" dirty="0">
                <a:solidFill>
                  <a:srgbClr val="FF0000"/>
                </a:solidFill>
                <a:latin typeface="Trebuchet MS"/>
                <a:cs typeface="Trebuchet MS"/>
              </a:rPr>
              <a:t>intensity</a:t>
            </a:r>
            <a:r>
              <a:rPr sz="2400" b="1" spc="-1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b="1" spc="-125" dirty="0">
                <a:solidFill>
                  <a:srgbClr val="FF0000"/>
                </a:solidFill>
                <a:latin typeface="Trebuchet MS"/>
                <a:cs typeface="Trebuchet MS"/>
              </a:rPr>
              <a:t>values</a:t>
            </a:r>
            <a:r>
              <a:rPr sz="2400" b="1" spc="-1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histogram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columns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0" y="4800600"/>
            <a:ext cx="5410200" cy="1760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4139" y="6743954"/>
            <a:ext cx="2985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Number (size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of set) of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8486" y="6789673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such</a:t>
            </a:r>
            <a:r>
              <a:rPr sz="18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6550" y="6019800"/>
            <a:ext cx="1163320" cy="751840"/>
          </a:xfrm>
          <a:custGeom>
            <a:avLst/>
            <a:gdLst/>
            <a:ahLst/>
            <a:cxnLst/>
            <a:rect l="l" t="t" r="r" b="b"/>
            <a:pathLst>
              <a:path w="1163320" h="751840">
                <a:moveTo>
                  <a:pt x="1131016" y="20498"/>
                </a:moveTo>
                <a:lnTo>
                  <a:pt x="1111815" y="21333"/>
                </a:lnTo>
                <a:lnTo>
                  <a:pt x="0" y="735329"/>
                </a:lnTo>
                <a:lnTo>
                  <a:pt x="9906" y="751331"/>
                </a:lnTo>
                <a:lnTo>
                  <a:pt x="1122664" y="36729"/>
                </a:lnTo>
                <a:lnTo>
                  <a:pt x="1131016" y="20498"/>
                </a:lnTo>
                <a:close/>
              </a:path>
              <a:path w="1163320" h="751840">
                <a:moveTo>
                  <a:pt x="1162812" y="0"/>
                </a:moveTo>
                <a:lnTo>
                  <a:pt x="1057656" y="4571"/>
                </a:lnTo>
                <a:lnTo>
                  <a:pt x="1053084" y="5333"/>
                </a:lnTo>
                <a:lnTo>
                  <a:pt x="1048512" y="9143"/>
                </a:lnTo>
                <a:lnTo>
                  <a:pt x="1048512" y="14477"/>
                </a:lnTo>
                <a:lnTo>
                  <a:pt x="1049274" y="19811"/>
                </a:lnTo>
                <a:lnTo>
                  <a:pt x="1053846" y="24383"/>
                </a:lnTo>
                <a:lnTo>
                  <a:pt x="1059180" y="23621"/>
                </a:lnTo>
                <a:lnTo>
                  <a:pt x="1111815" y="21333"/>
                </a:lnTo>
                <a:lnTo>
                  <a:pt x="1141476" y="2285"/>
                </a:lnTo>
                <a:lnTo>
                  <a:pt x="1151382" y="18287"/>
                </a:lnTo>
                <a:lnTo>
                  <a:pt x="1151382" y="22315"/>
                </a:lnTo>
                <a:lnTo>
                  <a:pt x="1162812" y="0"/>
                </a:lnTo>
                <a:close/>
              </a:path>
              <a:path w="1163320" h="751840">
                <a:moveTo>
                  <a:pt x="1151382" y="22315"/>
                </a:moveTo>
                <a:lnTo>
                  <a:pt x="1151382" y="18287"/>
                </a:lnTo>
                <a:lnTo>
                  <a:pt x="1122664" y="36729"/>
                </a:lnTo>
                <a:lnTo>
                  <a:pt x="1098042" y="84581"/>
                </a:lnTo>
                <a:lnTo>
                  <a:pt x="1095756" y="89153"/>
                </a:lnTo>
                <a:lnTo>
                  <a:pt x="1097280" y="95249"/>
                </a:lnTo>
                <a:lnTo>
                  <a:pt x="1106424" y="99821"/>
                </a:lnTo>
                <a:lnTo>
                  <a:pt x="1112520" y="98297"/>
                </a:lnTo>
                <a:lnTo>
                  <a:pt x="1114806" y="93725"/>
                </a:lnTo>
                <a:lnTo>
                  <a:pt x="1151382" y="22315"/>
                </a:lnTo>
                <a:close/>
              </a:path>
              <a:path w="1163320" h="751840">
                <a:moveTo>
                  <a:pt x="1151382" y="18287"/>
                </a:moveTo>
                <a:lnTo>
                  <a:pt x="1141476" y="2285"/>
                </a:lnTo>
                <a:lnTo>
                  <a:pt x="1111815" y="21333"/>
                </a:lnTo>
                <a:lnTo>
                  <a:pt x="1131016" y="20498"/>
                </a:lnTo>
                <a:lnTo>
                  <a:pt x="1138428" y="6095"/>
                </a:lnTo>
                <a:lnTo>
                  <a:pt x="1146810" y="19811"/>
                </a:lnTo>
                <a:lnTo>
                  <a:pt x="1146810" y="21224"/>
                </a:lnTo>
                <a:lnTo>
                  <a:pt x="1151382" y="18287"/>
                </a:lnTo>
                <a:close/>
              </a:path>
              <a:path w="1163320" h="751840">
                <a:moveTo>
                  <a:pt x="1146810" y="21224"/>
                </a:moveTo>
                <a:lnTo>
                  <a:pt x="1146810" y="19811"/>
                </a:lnTo>
                <a:lnTo>
                  <a:pt x="1131016" y="20498"/>
                </a:lnTo>
                <a:lnTo>
                  <a:pt x="1122664" y="36729"/>
                </a:lnTo>
                <a:lnTo>
                  <a:pt x="1146810" y="21224"/>
                </a:lnTo>
                <a:close/>
              </a:path>
              <a:path w="1163320" h="751840">
                <a:moveTo>
                  <a:pt x="1146810" y="19811"/>
                </a:moveTo>
                <a:lnTo>
                  <a:pt x="1138428" y="6095"/>
                </a:lnTo>
                <a:lnTo>
                  <a:pt x="1131016" y="20498"/>
                </a:lnTo>
                <a:lnTo>
                  <a:pt x="1146810" y="198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1100" y="6066282"/>
            <a:ext cx="467359" cy="702310"/>
          </a:xfrm>
          <a:custGeom>
            <a:avLst/>
            <a:gdLst/>
            <a:ahLst/>
            <a:cxnLst/>
            <a:rect l="l" t="t" r="r" b="b"/>
            <a:pathLst>
              <a:path w="467360" h="702309">
                <a:moveTo>
                  <a:pt x="100583" y="54101"/>
                </a:moveTo>
                <a:lnTo>
                  <a:pt x="99059" y="48767"/>
                </a:lnTo>
                <a:lnTo>
                  <a:pt x="93725" y="46481"/>
                </a:lnTo>
                <a:lnTo>
                  <a:pt x="0" y="0"/>
                </a:lnTo>
                <a:lnTo>
                  <a:pt x="3047" y="52196"/>
                </a:lnTo>
                <a:lnTo>
                  <a:pt x="3047" y="20573"/>
                </a:lnTo>
                <a:lnTo>
                  <a:pt x="19049" y="10667"/>
                </a:lnTo>
                <a:lnTo>
                  <a:pt x="38316" y="39960"/>
                </a:lnTo>
                <a:lnTo>
                  <a:pt x="85343" y="63245"/>
                </a:lnTo>
                <a:lnTo>
                  <a:pt x="89915" y="65531"/>
                </a:lnTo>
                <a:lnTo>
                  <a:pt x="96011" y="64007"/>
                </a:lnTo>
                <a:lnTo>
                  <a:pt x="98297" y="59435"/>
                </a:lnTo>
                <a:lnTo>
                  <a:pt x="100583" y="54101"/>
                </a:lnTo>
                <a:close/>
              </a:path>
              <a:path w="467360" h="702309">
                <a:moveTo>
                  <a:pt x="38316" y="39960"/>
                </a:moveTo>
                <a:lnTo>
                  <a:pt x="19049" y="10667"/>
                </a:lnTo>
                <a:lnTo>
                  <a:pt x="3047" y="20573"/>
                </a:lnTo>
                <a:lnTo>
                  <a:pt x="6857" y="26366"/>
                </a:lnTo>
                <a:lnTo>
                  <a:pt x="6857" y="24383"/>
                </a:lnTo>
                <a:lnTo>
                  <a:pt x="20573" y="15239"/>
                </a:lnTo>
                <a:lnTo>
                  <a:pt x="21427" y="31598"/>
                </a:lnTo>
                <a:lnTo>
                  <a:pt x="38316" y="39960"/>
                </a:lnTo>
                <a:close/>
              </a:path>
              <a:path w="467360" h="702309">
                <a:moveTo>
                  <a:pt x="25145" y="108203"/>
                </a:moveTo>
                <a:lnTo>
                  <a:pt x="25145" y="102869"/>
                </a:lnTo>
                <a:lnTo>
                  <a:pt x="22386" y="49976"/>
                </a:lnTo>
                <a:lnTo>
                  <a:pt x="3047" y="20573"/>
                </a:lnTo>
                <a:lnTo>
                  <a:pt x="3047" y="52196"/>
                </a:lnTo>
                <a:lnTo>
                  <a:pt x="6095" y="104393"/>
                </a:lnTo>
                <a:lnTo>
                  <a:pt x="6095" y="109727"/>
                </a:lnTo>
                <a:lnTo>
                  <a:pt x="10667" y="113537"/>
                </a:lnTo>
                <a:lnTo>
                  <a:pt x="16001" y="113537"/>
                </a:lnTo>
                <a:lnTo>
                  <a:pt x="21335" y="112775"/>
                </a:lnTo>
                <a:lnTo>
                  <a:pt x="25145" y="108203"/>
                </a:lnTo>
                <a:close/>
              </a:path>
              <a:path w="467360" h="702309">
                <a:moveTo>
                  <a:pt x="21427" y="31598"/>
                </a:moveTo>
                <a:lnTo>
                  <a:pt x="20573" y="15239"/>
                </a:lnTo>
                <a:lnTo>
                  <a:pt x="6857" y="24383"/>
                </a:lnTo>
                <a:lnTo>
                  <a:pt x="21427" y="31598"/>
                </a:lnTo>
                <a:close/>
              </a:path>
              <a:path w="467360" h="702309">
                <a:moveTo>
                  <a:pt x="22386" y="49976"/>
                </a:moveTo>
                <a:lnTo>
                  <a:pt x="21427" y="31598"/>
                </a:lnTo>
                <a:lnTo>
                  <a:pt x="6857" y="24383"/>
                </a:lnTo>
                <a:lnTo>
                  <a:pt x="6857" y="26366"/>
                </a:lnTo>
                <a:lnTo>
                  <a:pt x="22386" y="49976"/>
                </a:lnTo>
                <a:close/>
              </a:path>
              <a:path w="467360" h="702309">
                <a:moveTo>
                  <a:pt x="467105" y="691895"/>
                </a:moveTo>
                <a:lnTo>
                  <a:pt x="38316" y="39960"/>
                </a:lnTo>
                <a:lnTo>
                  <a:pt x="21427" y="31598"/>
                </a:lnTo>
                <a:lnTo>
                  <a:pt x="22386" y="49976"/>
                </a:lnTo>
                <a:lnTo>
                  <a:pt x="451103" y="701801"/>
                </a:lnTo>
                <a:lnTo>
                  <a:pt x="467105" y="6918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4" y="6667754"/>
            <a:ext cx="195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Pixel’s intensity is  between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i+1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6000" y="5943600"/>
            <a:ext cx="998219" cy="704850"/>
          </a:xfrm>
          <a:custGeom>
            <a:avLst/>
            <a:gdLst/>
            <a:ahLst/>
            <a:cxnLst/>
            <a:rect l="l" t="t" r="r" b="b"/>
            <a:pathLst>
              <a:path w="998220" h="704850">
                <a:moveTo>
                  <a:pt x="113537" y="19050"/>
                </a:moveTo>
                <a:lnTo>
                  <a:pt x="113537" y="14478"/>
                </a:lnTo>
                <a:lnTo>
                  <a:pt x="109727" y="9906"/>
                </a:lnTo>
                <a:lnTo>
                  <a:pt x="104393" y="9144"/>
                </a:lnTo>
                <a:lnTo>
                  <a:pt x="0" y="0"/>
                </a:lnTo>
                <a:lnTo>
                  <a:pt x="10667" y="22991"/>
                </a:lnTo>
                <a:lnTo>
                  <a:pt x="10667" y="19050"/>
                </a:lnTo>
                <a:lnTo>
                  <a:pt x="21335" y="3048"/>
                </a:lnTo>
                <a:lnTo>
                  <a:pt x="50654" y="23653"/>
                </a:lnTo>
                <a:lnTo>
                  <a:pt x="102869" y="28194"/>
                </a:lnTo>
                <a:lnTo>
                  <a:pt x="108203" y="28194"/>
                </a:lnTo>
                <a:lnTo>
                  <a:pt x="112775" y="24384"/>
                </a:lnTo>
                <a:lnTo>
                  <a:pt x="113537" y="19050"/>
                </a:lnTo>
                <a:close/>
              </a:path>
              <a:path w="998220" h="704850">
                <a:moveTo>
                  <a:pt x="50654" y="23653"/>
                </a:moveTo>
                <a:lnTo>
                  <a:pt x="21335" y="3048"/>
                </a:lnTo>
                <a:lnTo>
                  <a:pt x="10667" y="19050"/>
                </a:lnTo>
                <a:lnTo>
                  <a:pt x="15239" y="22262"/>
                </a:lnTo>
                <a:lnTo>
                  <a:pt x="15239" y="20574"/>
                </a:lnTo>
                <a:lnTo>
                  <a:pt x="24383" y="6858"/>
                </a:lnTo>
                <a:lnTo>
                  <a:pt x="31224" y="21963"/>
                </a:lnTo>
                <a:lnTo>
                  <a:pt x="50654" y="23653"/>
                </a:lnTo>
                <a:close/>
              </a:path>
              <a:path w="998220" h="704850">
                <a:moveTo>
                  <a:pt x="63245" y="92202"/>
                </a:moveTo>
                <a:lnTo>
                  <a:pt x="60959" y="87630"/>
                </a:lnTo>
                <a:lnTo>
                  <a:pt x="38880" y="38871"/>
                </a:lnTo>
                <a:lnTo>
                  <a:pt x="10667" y="19050"/>
                </a:lnTo>
                <a:lnTo>
                  <a:pt x="10667" y="22991"/>
                </a:lnTo>
                <a:lnTo>
                  <a:pt x="44195" y="95250"/>
                </a:lnTo>
                <a:lnTo>
                  <a:pt x="46481" y="99822"/>
                </a:lnTo>
                <a:lnTo>
                  <a:pt x="51815" y="102108"/>
                </a:lnTo>
                <a:lnTo>
                  <a:pt x="56387" y="99822"/>
                </a:lnTo>
                <a:lnTo>
                  <a:pt x="61721" y="97536"/>
                </a:lnTo>
                <a:lnTo>
                  <a:pt x="63245" y="92202"/>
                </a:lnTo>
                <a:close/>
              </a:path>
              <a:path w="998220" h="704850">
                <a:moveTo>
                  <a:pt x="31224" y="21963"/>
                </a:moveTo>
                <a:lnTo>
                  <a:pt x="24383" y="6858"/>
                </a:lnTo>
                <a:lnTo>
                  <a:pt x="15239" y="20574"/>
                </a:lnTo>
                <a:lnTo>
                  <a:pt x="31224" y="21963"/>
                </a:lnTo>
                <a:close/>
              </a:path>
              <a:path w="998220" h="704850">
                <a:moveTo>
                  <a:pt x="38880" y="38871"/>
                </a:moveTo>
                <a:lnTo>
                  <a:pt x="31224" y="21963"/>
                </a:lnTo>
                <a:lnTo>
                  <a:pt x="15239" y="20574"/>
                </a:lnTo>
                <a:lnTo>
                  <a:pt x="15239" y="22262"/>
                </a:lnTo>
                <a:lnTo>
                  <a:pt x="38880" y="38871"/>
                </a:lnTo>
                <a:close/>
              </a:path>
              <a:path w="998220" h="704850">
                <a:moveTo>
                  <a:pt x="998219" y="689610"/>
                </a:moveTo>
                <a:lnTo>
                  <a:pt x="50654" y="23653"/>
                </a:lnTo>
                <a:lnTo>
                  <a:pt x="31224" y="21963"/>
                </a:lnTo>
                <a:lnTo>
                  <a:pt x="38880" y="38871"/>
                </a:lnTo>
                <a:lnTo>
                  <a:pt x="986789" y="704850"/>
                </a:lnTo>
                <a:lnTo>
                  <a:pt x="998219" y="6896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3677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0" dirty="0"/>
              <a:t>Calculating </a:t>
            </a:r>
            <a:r>
              <a:rPr sz="3600" spc="-175" dirty="0"/>
              <a:t>Bin</a:t>
            </a:r>
            <a:r>
              <a:rPr sz="3600" spc="-370" dirty="0"/>
              <a:t> </a:t>
            </a:r>
            <a:r>
              <a:rPr sz="3600" spc="-270" dirty="0"/>
              <a:t>Size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44727" y="1752397"/>
            <a:ext cx="7113270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5" dirty="0">
                <a:latin typeface="Trebuchet MS"/>
                <a:cs typeface="Trebuchet MS"/>
              </a:rPr>
              <a:t>Typically </a:t>
            </a:r>
            <a:r>
              <a:rPr sz="2800" spc="-80" dirty="0">
                <a:latin typeface="Trebuchet MS"/>
                <a:cs typeface="Trebuchet MS"/>
              </a:rPr>
              <a:t>use </a:t>
            </a:r>
            <a:r>
              <a:rPr sz="2800" spc="-120" dirty="0">
                <a:latin typeface="Trebuchet MS"/>
                <a:cs typeface="Trebuchet MS"/>
              </a:rPr>
              <a:t>equal </a:t>
            </a:r>
            <a:r>
              <a:rPr sz="2800" spc="-135" dirty="0">
                <a:latin typeface="Trebuchet MS"/>
                <a:cs typeface="Trebuchet MS"/>
              </a:rPr>
              <a:t>sized</a:t>
            </a:r>
            <a:r>
              <a:rPr sz="2800" spc="-50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bins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95" dirty="0">
                <a:latin typeface="Trebuchet MS"/>
                <a:cs typeface="Trebuchet MS"/>
              </a:rPr>
              <a:t>Bin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size?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0065"/>
              </a:buClr>
              <a:buFont typeface="Wingdings"/>
              <a:buChar char=""/>
            </a:pPr>
            <a:endParaRPr sz="4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60" dirty="0">
                <a:latin typeface="Trebuchet MS"/>
                <a:cs typeface="Trebuchet MS"/>
              </a:rPr>
              <a:t>Example: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create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256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bins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from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14‐bit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2061" y="4708907"/>
            <a:ext cx="4053228" cy="2436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8327" y="2506039"/>
            <a:ext cx="4023812" cy="553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6571" y="3968786"/>
            <a:ext cx="1991964" cy="424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43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Binned</a:t>
            </a:r>
            <a:r>
              <a:rPr sz="3600" spc="-325" dirty="0"/>
              <a:t> </a:t>
            </a:r>
            <a:r>
              <a:rPr sz="3600" spc="-165" dirty="0"/>
              <a:t>Histogram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61009" y="1666494"/>
            <a:ext cx="8238743" cy="4422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5845" y="1794002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0580" y="3831335"/>
            <a:ext cx="5562600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56502" y="4078478"/>
            <a:ext cx="18916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Create array to store  histogram</a:t>
            </a: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computed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0179" y="4288535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8" y="10667"/>
                </a:moveTo>
                <a:lnTo>
                  <a:pt x="103632" y="6096"/>
                </a:lnTo>
                <a:lnTo>
                  <a:pt x="100584" y="1524"/>
                </a:lnTo>
                <a:lnTo>
                  <a:pt x="94487" y="0"/>
                </a:lnTo>
                <a:lnTo>
                  <a:pt x="90678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3839" y="45719"/>
                </a:lnTo>
                <a:lnTo>
                  <a:pt x="99822" y="19050"/>
                </a:lnTo>
                <a:lnTo>
                  <a:pt x="104394" y="16001"/>
                </a:lnTo>
                <a:lnTo>
                  <a:pt x="105918" y="10667"/>
                </a:lnTo>
                <a:close/>
              </a:path>
              <a:path w="1219200" h="110489">
                <a:moveTo>
                  <a:pt x="53839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3622" y="64769"/>
                </a:lnTo>
                <a:lnTo>
                  <a:pt x="23622" y="47243"/>
                </a:lnTo>
                <a:lnTo>
                  <a:pt x="37416" y="55244"/>
                </a:lnTo>
                <a:lnTo>
                  <a:pt x="53839" y="45720"/>
                </a:lnTo>
                <a:close/>
              </a:path>
              <a:path w="1219200" h="110489">
                <a:moveTo>
                  <a:pt x="105918" y="99822"/>
                </a:moveTo>
                <a:lnTo>
                  <a:pt x="104394" y="93725"/>
                </a:lnTo>
                <a:lnTo>
                  <a:pt x="99822" y="91439"/>
                </a:lnTo>
                <a:lnTo>
                  <a:pt x="53839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8" y="108203"/>
                </a:lnTo>
                <a:lnTo>
                  <a:pt x="94487" y="110489"/>
                </a:lnTo>
                <a:lnTo>
                  <a:pt x="100584" y="108965"/>
                </a:lnTo>
                <a:lnTo>
                  <a:pt x="103632" y="104393"/>
                </a:lnTo>
                <a:lnTo>
                  <a:pt x="105918" y="99822"/>
                </a:lnTo>
                <a:close/>
              </a:path>
              <a:path w="1219200" h="110489">
                <a:moveTo>
                  <a:pt x="37416" y="55244"/>
                </a:moveTo>
                <a:lnTo>
                  <a:pt x="23622" y="47243"/>
                </a:lnTo>
                <a:lnTo>
                  <a:pt x="23622" y="63246"/>
                </a:lnTo>
                <a:lnTo>
                  <a:pt x="37416" y="55244"/>
                </a:lnTo>
                <a:close/>
              </a:path>
              <a:path w="1219200" h="110489">
                <a:moveTo>
                  <a:pt x="53839" y="64769"/>
                </a:moveTo>
                <a:lnTo>
                  <a:pt x="37416" y="55244"/>
                </a:lnTo>
                <a:lnTo>
                  <a:pt x="23622" y="63246"/>
                </a:lnTo>
                <a:lnTo>
                  <a:pt x="23622" y="64769"/>
                </a:lnTo>
                <a:lnTo>
                  <a:pt x="53839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3839" y="45720"/>
                </a:lnTo>
                <a:lnTo>
                  <a:pt x="37416" y="55244"/>
                </a:lnTo>
                <a:lnTo>
                  <a:pt x="53839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02579" y="5799582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8" y="10667"/>
                </a:moveTo>
                <a:lnTo>
                  <a:pt x="103632" y="6095"/>
                </a:lnTo>
                <a:lnTo>
                  <a:pt x="100584" y="1523"/>
                </a:lnTo>
                <a:lnTo>
                  <a:pt x="94487" y="0"/>
                </a:lnTo>
                <a:lnTo>
                  <a:pt x="90678" y="3047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19"/>
                </a:lnTo>
                <a:lnTo>
                  <a:pt x="54618" y="45719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7"/>
                </a:lnTo>
                <a:close/>
              </a:path>
              <a:path w="1219200" h="110489">
                <a:moveTo>
                  <a:pt x="54618" y="45719"/>
                </a:moveTo>
                <a:lnTo>
                  <a:pt x="19050" y="45719"/>
                </a:lnTo>
                <a:lnTo>
                  <a:pt x="19050" y="64769"/>
                </a:lnTo>
                <a:lnTo>
                  <a:pt x="23622" y="64769"/>
                </a:lnTo>
                <a:lnTo>
                  <a:pt x="23622" y="47243"/>
                </a:lnTo>
                <a:lnTo>
                  <a:pt x="37950" y="55554"/>
                </a:lnTo>
                <a:lnTo>
                  <a:pt x="54618" y="45719"/>
                </a:lnTo>
                <a:close/>
              </a:path>
              <a:path w="1219200" h="110489">
                <a:moveTo>
                  <a:pt x="105918" y="99821"/>
                </a:moveTo>
                <a:lnTo>
                  <a:pt x="104394" y="94487"/>
                </a:lnTo>
                <a:lnTo>
                  <a:pt x="99822" y="91439"/>
                </a:lnTo>
                <a:lnTo>
                  <a:pt x="53839" y="64769"/>
                </a:lnTo>
                <a:lnTo>
                  <a:pt x="19050" y="64769"/>
                </a:lnTo>
                <a:lnTo>
                  <a:pt x="19050" y="66671"/>
                </a:lnTo>
                <a:lnTo>
                  <a:pt x="90678" y="108203"/>
                </a:lnTo>
                <a:lnTo>
                  <a:pt x="94488" y="110489"/>
                </a:lnTo>
                <a:lnTo>
                  <a:pt x="100584" y="108965"/>
                </a:lnTo>
                <a:lnTo>
                  <a:pt x="103632" y="104393"/>
                </a:lnTo>
                <a:lnTo>
                  <a:pt x="105918" y="99821"/>
                </a:lnTo>
                <a:close/>
              </a:path>
              <a:path w="1219200" h="110489">
                <a:moveTo>
                  <a:pt x="37950" y="55554"/>
                </a:moveTo>
                <a:lnTo>
                  <a:pt x="23622" y="47243"/>
                </a:lnTo>
                <a:lnTo>
                  <a:pt x="23622" y="64007"/>
                </a:lnTo>
                <a:lnTo>
                  <a:pt x="37950" y="55554"/>
                </a:lnTo>
                <a:close/>
              </a:path>
              <a:path w="1219200" h="110489">
                <a:moveTo>
                  <a:pt x="53839" y="64769"/>
                </a:moveTo>
                <a:lnTo>
                  <a:pt x="37950" y="55554"/>
                </a:lnTo>
                <a:lnTo>
                  <a:pt x="23622" y="64007"/>
                </a:lnTo>
                <a:lnTo>
                  <a:pt x="23622" y="64769"/>
                </a:lnTo>
                <a:lnTo>
                  <a:pt x="53839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4618" y="45719"/>
                </a:lnTo>
                <a:lnTo>
                  <a:pt x="37950" y="55554"/>
                </a:lnTo>
                <a:lnTo>
                  <a:pt x="53839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3522" y="2356104"/>
            <a:ext cx="3380232" cy="728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8902" y="5437123"/>
            <a:ext cx="228219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892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Calculate which bin</a:t>
            </a:r>
            <a:r>
              <a:rPr sz="16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to  add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pixel’s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20320" marR="508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Increment corresponding  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24200" y="6074664"/>
            <a:ext cx="3507104" cy="349250"/>
          </a:xfrm>
          <a:custGeom>
            <a:avLst/>
            <a:gdLst/>
            <a:ahLst/>
            <a:cxnLst/>
            <a:rect l="l" t="t" r="r" b="b"/>
            <a:pathLst>
              <a:path w="3507104" h="349250">
                <a:moveTo>
                  <a:pt x="109727" y="11430"/>
                </a:moveTo>
                <a:lnTo>
                  <a:pt x="107441" y="6858"/>
                </a:lnTo>
                <a:lnTo>
                  <a:pt x="105155" y="1524"/>
                </a:lnTo>
                <a:lnTo>
                  <a:pt x="99060" y="0"/>
                </a:lnTo>
                <a:lnTo>
                  <a:pt x="94487" y="2286"/>
                </a:lnTo>
                <a:lnTo>
                  <a:pt x="0" y="47244"/>
                </a:lnTo>
                <a:lnTo>
                  <a:pt x="18287" y="60029"/>
                </a:lnTo>
                <a:lnTo>
                  <a:pt x="18287" y="57912"/>
                </a:lnTo>
                <a:lnTo>
                  <a:pt x="19812" y="38862"/>
                </a:lnTo>
                <a:lnTo>
                  <a:pt x="55469" y="41838"/>
                </a:lnTo>
                <a:lnTo>
                  <a:pt x="102870" y="19050"/>
                </a:lnTo>
                <a:lnTo>
                  <a:pt x="107441" y="16764"/>
                </a:lnTo>
                <a:lnTo>
                  <a:pt x="109727" y="11430"/>
                </a:lnTo>
                <a:close/>
              </a:path>
              <a:path w="3507104" h="349250">
                <a:moveTo>
                  <a:pt x="55469" y="41838"/>
                </a:moveTo>
                <a:lnTo>
                  <a:pt x="19812" y="38862"/>
                </a:lnTo>
                <a:lnTo>
                  <a:pt x="18287" y="57912"/>
                </a:lnTo>
                <a:lnTo>
                  <a:pt x="23622" y="58357"/>
                </a:lnTo>
                <a:lnTo>
                  <a:pt x="23622" y="57150"/>
                </a:lnTo>
                <a:lnTo>
                  <a:pt x="24384" y="41148"/>
                </a:lnTo>
                <a:lnTo>
                  <a:pt x="37685" y="50388"/>
                </a:lnTo>
                <a:lnTo>
                  <a:pt x="55469" y="41838"/>
                </a:lnTo>
                <a:close/>
              </a:path>
              <a:path w="3507104" h="349250">
                <a:moveTo>
                  <a:pt x="102108" y="100584"/>
                </a:moveTo>
                <a:lnTo>
                  <a:pt x="101346" y="94488"/>
                </a:lnTo>
                <a:lnTo>
                  <a:pt x="96774" y="91440"/>
                </a:lnTo>
                <a:lnTo>
                  <a:pt x="52642" y="60780"/>
                </a:lnTo>
                <a:lnTo>
                  <a:pt x="18287" y="57912"/>
                </a:lnTo>
                <a:lnTo>
                  <a:pt x="18287" y="60029"/>
                </a:lnTo>
                <a:lnTo>
                  <a:pt x="86105" y="107442"/>
                </a:lnTo>
                <a:lnTo>
                  <a:pt x="89915" y="109728"/>
                </a:lnTo>
                <a:lnTo>
                  <a:pt x="96012" y="108966"/>
                </a:lnTo>
                <a:lnTo>
                  <a:pt x="99060" y="104394"/>
                </a:lnTo>
                <a:lnTo>
                  <a:pt x="102108" y="100584"/>
                </a:lnTo>
                <a:close/>
              </a:path>
              <a:path w="3507104" h="349250">
                <a:moveTo>
                  <a:pt x="37685" y="50388"/>
                </a:moveTo>
                <a:lnTo>
                  <a:pt x="24384" y="41148"/>
                </a:lnTo>
                <a:lnTo>
                  <a:pt x="23622" y="57150"/>
                </a:lnTo>
                <a:lnTo>
                  <a:pt x="37685" y="50388"/>
                </a:lnTo>
                <a:close/>
              </a:path>
              <a:path w="3507104" h="349250">
                <a:moveTo>
                  <a:pt x="52642" y="60780"/>
                </a:moveTo>
                <a:lnTo>
                  <a:pt x="37685" y="50388"/>
                </a:lnTo>
                <a:lnTo>
                  <a:pt x="23622" y="57150"/>
                </a:lnTo>
                <a:lnTo>
                  <a:pt x="23622" y="58357"/>
                </a:lnTo>
                <a:lnTo>
                  <a:pt x="52642" y="60780"/>
                </a:lnTo>
                <a:close/>
              </a:path>
              <a:path w="3507104" h="349250">
                <a:moveTo>
                  <a:pt x="3506724" y="329946"/>
                </a:moveTo>
                <a:lnTo>
                  <a:pt x="55469" y="41838"/>
                </a:lnTo>
                <a:lnTo>
                  <a:pt x="37685" y="50388"/>
                </a:lnTo>
                <a:lnTo>
                  <a:pt x="52642" y="60780"/>
                </a:lnTo>
                <a:lnTo>
                  <a:pt x="3504438" y="348996"/>
                </a:lnTo>
                <a:lnTo>
                  <a:pt x="3506724" y="3299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553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 </a:t>
            </a:r>
            <a:r>
              <a:rPr sz="3600" spc="-145" dirty="0"/>
              <a:t>Image</a:t>
            </a:r>
            <a:r>
              <a:rPr sz="3600" spc="-380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2073656"/>
            <a:ext cx="3093720" cy="3683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10" dirty="0">
                <a:latin typeface="Trebuchet MS"/>
                <a:cs typeface="Trebuchet MS"/>
              </a:rPr>
              <a:t>Two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types:</a:t>
            </a:r>
            <a:endParaRPr sz="2400">
              <a:latin typeface="Trebuchet MS"/>
              <a:cs typeface="Trebuchet MS"/>
            </a:endParaRPr>
          </a:p>
          <a:p>
            <a:pPr marL="464184" indent="-451484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1" spc="-120" dirty="0">
                <a:solidFill>
                  <a:srgbClr val="00B0F0"/>
                </a:solidFill>
                <a:latin typeface="Trebuchet MS"/>
                <a:cs typeface="Trebuchet MS"/>
              </a:rPr>
              <a:t>Intensity</a:t>
            </a:r>
            <a:r>
              <a:rPr sz="2400" b="1" spc="-21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b="1" spc="-120" dirty="0">
                <a:solidFill>
                  <a:srgbClr val="00B0F0"/>
                </a:solidFill>
                <a:latin typeface="Trebuchet MS"/>
                <a:cs typeface="Trebuchet MS"/>
              </a:rPr>
              <a:t>histogram:</a:t>
            </a:r>
            <a:endParaRPr sz="2400">
              <a:latin typeface="Trebuchet MS"/>
              <a:cs typeface="Trebuchet MS"/>
            </a:endParaRPr>
          </a:p>
          <a:p>
            <a:pPr marL="704215" marR="1079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5" dirty="0">
                <a:latin typeface="Trebuchet MS"/>
                <a:cs typeface="Trebuchet MS"/>
              </a:rPr>
              <a:t>Convert </a:t>
            </a:r>
            <a:r>
              <a:rPr sz="2400" spc="-95" dirty="0">
                <a:latin typeface="Trebuchet MS"/>
                <a:cs typeface="Trebuchet MS"/>
              </a:rPr>
              <a:t>color  </a:t>
            </a:r>
            <a:r>
              <a:rPr sz="2400" spc="-105" dirty="0">
                <a:latin typeface="Trebuchet MS"/>
                <a:cs typeface="Trebuchet MS"/>
              </a:rPr>
              <a:t>image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95" dirty="0">
                <a:latin typeface="Trebuchet MS"/>
                <a:cs typeface="Trebuchet MS"/>
              </a:rPr>
              <a:t>gray</a:t>
            </a:r>
            <a:r>
              <a:rPr sz="2400" spc="-46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scale</a:t>
            </a:r>
            <a:endParaRPr sz="2400">
              <a:latin typeface="Trebuchet MS"/>
              <a:cs typeface="Trebuchet MS"/>
            </a:endParaRPr>
          </a:p>
          <a:p>
            <a:pPr marL="704215" marR="172720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Display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histogram  </a:t>
            </a:r>
            <a:r>
              <a:rPr sz="2400" spc="-95" dirty="0">
                <a:latin typeface="Trebuchet MS"/>
                <a:cs typeface="Trebuchet MS"/>
              </a:rPr>
              <a:t>of gray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scale</a:t>
            </a:r>
            <a:endParaRPr sz="2400">
              <a:latin typeface="Trebuchet MS"/>
              <a:cs typeface="Trebuchet MS"/>
            </a:endParaRPr>
          </a:p>
          <a:p>
            <a:pPr marL="464184" marR="5080" indent="-451484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1" spc="-110" dirty="0">
                <a:solidFill>
                  <a:srgbClr val="00B0F0"/>
                </a:solidFill>
                <a:latin typeface="Trebuchet MS"/>
                <a:cs typeface="Trebuchet MS"/>
              </a:rPr>
              <a:t>Individual </a:t>
            </a:r>
            <a:r>
              <a:rPr sz="2400" b="1" spc="-130" dirty="0">
                <a:solidFill>
                  <a:srgbClr val="00B0F0"/>
                </a:solidFill>
                <a:latin typeface="Trebuchet MS"/>
                <a:cs typeface="Trebuchet MS"/>
              </a:rPr>
              <a:t>Color  </a:t>
            </a:r>
            <a:r>
              <a:rPr sz="2400" b="1" spc="-145" dirty="0">
                <a:solidFill>
                  <a:srgbClr val="00B0F0"/>
                </a:solidFill>
                <a:latin typeface="Trebuchet MS"/>
                <a:cs typeface="Trebuchet MS"/>
              </a:rPr>
              <a:t>Channel</a:t>
            </a:r>
            <a:r>
              <a:rPr sz="2400" b="1" spc="-25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00B0F0"/>
                </a:solidFill>
                <a:latin typeface="Trebuchet MS"/>
                <a:cs typeface="Trebuchet MS"/>
              </a:rPr>
              <a:t>Histograms: </a:t>
            </a:r>
            <a:r>
              <a:rPr sz="2400" b="1" spc="-114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3 </a:t>
            </a:r>
            <a:r>
              <a:rPr sz="2400" spc="-85" dirty="0">
                <a:latin typeface="Trebuchet MS"/>
                <a:cs typeface="Trebuchet MS"/>
              </a:rPr>
              <a:t>histograms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(R,G,B)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4439" y="2497709"/>
            <a:ext cx="4971816" cy="4007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918464"/>
            <a:ext cx="4553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/>
              <a:t>Color </a:t>
            </a:r>
            <a:r>
              <a:rPr sz="3600" spc="-145" dirty="0"/>
              <a:t>Image</a:t>
            </a:r>
            <a:r>
              <a:rPr sz="3600" spc="-380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70608"/>
            <a:ext cx="7834630" cy="280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764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70" dirty="0">
                <a:latin typeface="Trebuchet MS"/>
                <a:cs typeface="Trebuchet MS"/>
              </a:rPr>
              <a:t>Both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types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histograms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provide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useful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information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  </a:t>
            </a:r>
            <a:r>
              <a:rPr sz="2400" spc="-130" dirty="0">
                <a:latin typeface="Trebuchet MS"/>
                <a:cs typeface="Trebuchet MS"/>
              </a:rPr>
              <a:t>lighting,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contrast,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dynamic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range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saturation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effects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No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information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actual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distribution!</a:t>
            </a:r>
            <a:endParaRPr sz="2400">
              <a:latin typeface="Trebuchet MS"/>
              <a:cs typeface="Trebuchet MS"/>
            </a:endParaRPr>
          </a:p>
          <a:p>
            <a:pPr marL="355600" marR="889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0" dirty="0">
                <a:latin typeface="Trebuchet MS"/>
                <a:cs typeface="Trebuchet MS"/>
              </a:rPr>
              <a:t>Images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totally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different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RGB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colors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have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same</a:t>
            </a:r>
            <a:r>
              <a:rPr sz="2400" spc="-195" dirty="0">
                <a:latin typeface="Trebuchet MS"/>
                <a:cs typeface="Trebuchet MS"/>
              </a:rPr>
              <a:t> R,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G 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55" dirty="0">
                <a:latin typeface="Trebuchet MS"/>
                <a:cs typeface="Trebuchet MS"/>
              </a:rPr>
              <a:t>B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histograms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85" dirty="0">
                <a:latin typeface="Trebuchet MS"/>
                <a:cs typeface="Trebuchet MS"/>
              </a:rPr>
              <a:t>Solution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ambiguity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00B0F0"/>
                </a:solidFill>
                <a:latin typeface="Trebuchet MS"/>
                <a:cs typeface="Trebuchet MS"/>
              </a:rPr>
              <a:t>Combined</a:t>
            </a:r>
            <a:r>
              <a:rPr sz="2400" b="1" spc="-19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b="1" spc="-130" dirty="0">
                <a:solidFill>
                  <a:srgbClr val="00B0F0"/>
                </a:solidFill>
                <a:latin typeface="Trebuchet MS"/>
                <a:cs typeface="Trebuchet MS"/>
              </a:rPr>
              <a:t>Color</a:t>
            </a:r>
            <a:r>
              <a:rPr sz="2400" b="1" spc="-19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b="1" spc="-125" dirty="0">
                <a:solidFill>
                  <a:srgbClr val="00B0F0"/>
                </a:solidFill>
                <a:latin typeface="Trebuchet MS"/>
                <a:cs typeface="Trebuchet MS"/>
              </a:rPr>
              <a:t>Histogram</a:t>
            </a:r>
            <a:r>
              <a:rPr sz="2400" spc="-12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20" dirty="0">
                <a:latin typeface="Trebuchet MS"/>
                <a:cs typeface="Trebuchet MS"/>
              </a:rPr>
              <a:t>More </a:t>
            </a:r>
            <a:r>
              <a:rPr sz="2000" spc="-35" dirty="0">
                <a:latin typeface="Trebuchet MS"/>
                <a:cs typeface="Trebuchet MS"/>
              </a:rPr>
              <a:t>on </a:t>
            </a:r>
            <a:r>
              <a:rPr sz="2000" spc="-85" dirty="0">
                <a:latin typeface="Trebuchet MS"/>
                <a:cs typeface="Trebuchet MS"/>
              </a:rPr>
              <a:t>this</a:t>
            </a:r>
            <a:r>
              <a:rPr sz="2000" spc="-4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later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253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/>
              <a:t>Cumulative</a:t>
            </a:r>
            <a:r>
              <a:rPr sz="3600" spc="-330" dirty="0"/>
              <a:t> </a:t>
            </a:r>
            <a:r>
              <a:rPr sz="3600" spc="-165" dirty="0"/>
              <a:t>Histogram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768856"/>
            <a:ext cx="817435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90" dirty="0">
                <a:latin typeface="Trebuchet MS"/>
                <a:cs typeface="Trebuchet MS"/>
              </a:rPr>
              <a:t>Useful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certain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operations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(e.g. </a:t>
            </a:r>
            <a:r>
              <a:rPr sz="2400" spc="-90" dirty="0">
                <a:latin typeface="Trebuchet MS"/>
                <a:cs typeface="Trebuchet MS"/>
              </a:rPr>
              <a:t>histogram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equalization)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later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65" dirty="0">
                <a:latin typeface="Trebuchet MS"/>
                <a:cs typeface="Trebuchet MS"/>
              </a:rPr>
              <a:t>Analogous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00B0F0"/>
                </a:solidFill>
                <a:latin typeface="Trebuchet MS"/>
                <a:cs typeface="Trebuchet MS"/>
              </a:rPr>
              <a:t>Cumulative </a:t>
            </a:r>
            <a:r>
              <a:rPr sz="2400" b="1" spc="-120" dirty="0">
                <a:solidFill>
                  <a:srgbClr val="00B0F0"/>
                </a:solidFill>
                <a:latin typeface="Trebuchet MS"/>
                <a:cs typeface="Trebuchet MS"/>
              </a:rPr>
              <a:t>Density </a:t>
            </a:r>
            <a:r>
              <a:rPr sz="2400" b="1" spc="-155" dirty="0">
                <a:solidFill>
                  <a:srgbClr val="00B0F0"/>
                </a:solidFill>
                <a:latin typeface="Trebuchet MS"/>
                <a:cs typeface="Trebuchet MS"/>
              </a:rPr>
              <a:t>Function </a:t>
            </a:r>
            <a:r>
              <a:rPr sz="2400" b="1" spc="-160" dirty="0">
                <a:solidFill>
                  <a:srgbClr val="00B0F0"/>
                </a:solidFill>
                <a:latin typeface="Trebuchet MS"/>
                <a:cs typeface="Trebuchet MS"/>
              </a:rPr>
              <a:t>(CDF)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Definition: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502" y="4128008"/>
            <a:ext cx="1847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2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7102" y="4125467"/>
            <a:ext cx="245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05" dirty="0">
                <a:latin typeface="Trebuchet MS"/>
                <a:cs typeface="Trebuchet MS"/>
              </a:rPr>
              <a:t>Recursive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definition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502" y="5444744"/>
            <a:ext cx="1847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2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7102" y="5442203"/>
            <a:ext cx="31076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65" dirty="0">
                <a:latin typeface="Trebuchet MS"/>
                <a:cs typeface="Trebuchet MS"/>
              </a:rPr>
              <a:t>Monotonically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increasing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7093" y="3204080"/>
            <a:ext cx="8217671" cy="34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701" y="6757669"/>
            <a:ext cx="1460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Last entry of  Cum.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0838" y="6434328"/>
            <a:ext cx="118110" cy="323215"/>
          </a:xfrm>
          <a:custGeom>
            <a:avLst/>
            <a:gdLst/>
            <a:ahLst/>
            <a:cxnLst/>
            <a:rect l="l" t="t" r="r" b="b"/>
            <a:pathLst>
              <a:path w="118109" h="323215">
                <a:moveTo>
                  <a:pt x="83135" y="54916"/>
                </a:moveTo>
                <a:lnTo>
                  <a:pt x="77789" y="36936"/>
                </a:lnTo>
                <a:lnTo>
                  <a:pt x="64841" y="50370"/>
                </a:lnTo>
                <a:lnTo>
                  <a:pt x="0" y="318516"/>
                </a:lnTo>
                <a:lnTo>
                  <a:pt x="18287" y="323088"/>
                </a:lnTo>
                <a:lnTo>
                  <a:pt x="83135" y="54916"/>
                </a:lnTo>
                <a:close/>
              </a:path>
              <a:path w="118109" h="323215">
                <a:moveTo>
                  <a:pt x="118109" y="105155"/>
                </a:moveTo>
                <a:lnTo>
                  <a:pt x="116585" y="100583"/>
                </a:lnTo>
                <a:lnTo>
                  <a:pt x="86867" y="0"/>
                </a:lnTo>
                <a:lnTo>
                  <a:pt x="14477" y="75437"/>
                </a:lnTo>
                <a:lnTo>
                  <a:pt x="10667" y="79247"/>
                </a:lnTo>
                <a:lnTo>
                  <a:pt x="10667" y="85343"/>
                </a:lnTo>
                <a:lnTo>
                  <a:pt x="14477" y="89153"/>
                </a:lnTo>
                <a:lnTo>
                  <a:pt x="18287" y="92201"/>
                </a:lnTo>
                <a:lnTo>
                  <a:pt x="24383" y="92201"/>
                </a:lnTo>
                <a:lnTo>
                  <a:pt x="28193" y="88391"/>
                </a:lnTo>
                <a:lnTo>
                  <a:pt x="64841" y="50370"/>
                </a:lnTo>
                <a:lnTo>
                  <a:pt x="73151" y="16001"/>
                </a:lnTo>
                <a:lnTo>
                  <a:pt x="91439" y="20573"/>
                </a:lnTo>
                <a:lnTo>
                  <a:pt x="91439" y="82850"/>
                </a:lnTo>
                <a:lnTo>
                  <a:pt x="98297" y="105917"/>
                </a:lnTo>
                <a:lnTo>
                  <a:pt x="99821" y="110489"/>
                </a:lnTo>
                <a:lnTo>
                  <a:pt x="105155" y="113537"/>
                </a:lnTo>
                <a:lnTo>
                  <a:pt x="110489" y="112013"/>
                </a:lnTo>
                <a:lnTo>
                  <a:pt x="115061" y="110489"/>
                </a:lnTo>
                <a:lnTo>
                  <a:pt x="118109" y="105155"/>
                </a:lnTo>
                <a:close/>
              </a:path>
              <a:path w="118109" h="323215">
                <a:moveTo>
                  <a:pt x="91439" y="20573"/>
                </a:moveTo>
                <a:lnTo>
                  <a:pt x="73151" y="16001"/>
                </a:lnTo>
                <a:lnTo>
                  <a:pt x="64841" y="50370"/>
                </a:lnTo>
                <a:lnTo>
                  <a:pt x="73151" y="41748"/>
                </a:lnTo>
                <a:lnTo>
                  <a:pt x="73151" y="21335"/>
                </a:lnTo>
                <a:lnTo>
                  <a:pt x="89153" y="25145"/>
                </a:lnTo>
                <a:lnTo>
                  <a:pt x="89153" y="30027"/>
                </a:lnTo>
                <a:lnTo>
                  <a:pt x="91439" y="20573"/>
                </a:lnTo>
                <a:close/>
              </a:path>
              <a:path w="118109" h="323215">
                <a:moveTo>
                  <a:pt x="89153" y="25145"/>
                </a:moveTo>
                <a:lnTo>
                  <a:pt x="73151" y="21335"/>
                </a:lnTo>
                <a:lnTo>
                  <a:pt x="77789" y="36936"/>
                </a:lnTo>
                <a:lnTo>
                  <a:pt x="89153" y="25145"/>
                </a:lnTo>
                <a:close/>
              </a:path>
              <a:path w="118109" h="323215">
                <a:moveTo>
                  <a:pt x="77789" y="36936"/>
                </a:moveTo>
                <a:lnTo>
                  <a:pt x="73151" y="21335"/>
                </a:lnTo>
                <a:lnTo>
                  <a:pt x="73151" y="41748"/>
                </a:lnTo>
                <a:lnTo>
                  <a:pt x="77789" y="36936"/>
                </a:lnTo>
                <a:close/>
              </a:path>
              <a:path w="118109" h="323215">
                <a:moveTo>
                  <a:pt x="89153" y="30027"/>
                </a:moveTo>
                <a:lnTo>
                  <a:pt x="89153" y="25145"/>
                </a:lnTo>
                <a:lnTo>
                  <a:pt x="77789" y="36936"/>
                </a:lnTo>
                <a:lnTo>
                  <a:pt x="83135" y="54916"/>
                </a:lnTo>
                <a:lnTo>
                  <a:pt x="89153" y="30027"/>
                </a:lnTo>
                <a:close/>
              </a:path>
              <a:path w="118109" h="323215">
                <a:moveTo>
                  <a:pt x="91439" y="82850"/>
                </a:moveTo>
                <a:lnTo>
                  <a:pt x="91439" y="20573"/>
                </a:lnTo>
                <a:lnTo>
                  <a:pt x="83135" y="54916"/>
                </a:lnTo>
                <a:lnTo>
                  <a:pt x="91439" y="828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16705" y="6700519"/>
            <a:ext cx="1426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number of  pixels in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6422135"/>
            <a:ext cx="538480" cy="257810"/>
          </a:xfrm>
          <a:custGeom>
            <a:avLst/>
            <a:gdLst/>
            <a:ahLst/>
            <a:cxnLst/>
            <a:rect l="l" t="t" r="r" b="b"/>
            <a:pathLst>
              <a:path w="538479" h="257809">
                <a:moveTo>
                  <a:pt x="115061" y="14477"/>
                </a:moveTo>
                <a:lnTo>
                  <a:pt x="115061" y="9143"/>
                </a:lnTo>
                <a:lnTo>
                  <a:pt x="114299" y="3809"/>
                </a:lnTo>
                <a:lnTo>
                  <a:pt x="109727" y="0"/>
                </a:lnTo>
                <a:lnTo>
                  <a:pt x="104393" y="761"/>
                </a:lnTo>
                <a:lnTo>
                  <a:pt x="0" y="12191"/>
                </a:lnTo>
                <a:lnTo>
                  <a:pt x="13715" y="30987"/>
                </a:lnTo>
                <a:lnTo>
                  <a:pt x="13715" y="28955"/>
                </a:lnTo>
                <a:lnTo>
                  <a:pt x="21335" y="11429"/>
                </a:lnTo>
                <a:lnTo>
                  <a:pt x="53698" y="25749"/>
                </a:lnTo>
                <a:lnTo>
                  <a:pt x="106679" y="19811"/>
                </a:lnTo>
                <a:lnTo>
                  <a:pt x="111251" y="19049"/>
                </a:lnTo>
                <a:lnTo>
                  <a:pt x="115061" y="14477"/>
                </a:lnTo>
                <a:close/>
              </a:path>
              <a:path w="538479" h="257809">
                <a:moveTo>
                  <a:pt x="53698" y="25749"/>
                </a:moveTo>
                <a:lnTo>
                  <a:pt x="21335" y="11429"/>
                </a:lnTo>
                <a:lnTo>
                  <a:pt x="13715" y="28955"/>
                </a:lnTo>
                <a:lnTo>
                  <a:pt x="18287" y="30981"/>
                </a:lnTo>
                <a:lnTo>
                  <a:pt x="18287" y="29717"/>
                </a:lnTo>
                <a:lnTo>
                  <a:pt x="25145" y="14477"/>
                </a:lnTo>
                <a:lnTo>
                  <a:pt x="34829" y="27864"/>
                </a:lnTo>
                <a:lnTo>
                  <a:pt x="53698" y="25749"/>
                </a:lnTo>
                <a:close/>
              </a:path>
              <a:path w="538479" h="257809">
                <a:moveTo>
                  <a:pt x="80009" y="89915"/>
                </a:moveTo>
                <a:lnTo>
                  <a:pt x="76961" y="86105"/>
                </a:lnTo>
                <a:lnTo>
                  <a:pt x="45953" y="43241"/>
                </a:lnTo>
                <a:lnTo>
                  <a:pt x="13715" y="28955"/>
                </a:lnTo>
                <a:lnTo>
                  <a:pt x="13715" y="30987"/>
                </a:lnTo>
                <a:lnTo>
                  <a:pt x="61721" y="96773"/>
                </a:lnTo>
                <a:lnTo>
                  <a:pt x="64769" y="101345"/>
                </a:lnTo>
                <a:lnTo>
                  <a:pt x="70865" y="102107"/>
                </a:lnTo>
                <a:lnTo>
                  <a:pt x="74675" y="99059"/>
                </a:lnTo>
                <a:lnTo>
                  <a:pt x="79247" y="96011"/>
                </a:lnTo>
                <a:lnTo>
                  <a:pt x="80009" y="89915"/>
                </a:lnTo>
                <a:close/>
              </a:path>
              <a:path w="538479" h="257809">
                <a:moveTo>
                  <a:pt x="34829" y="27864"/>
                </a:moveTo>
                <a:lnTo>
                  <a:pt x="25145" y="14477"/>
                </a:lnTo>
                <a:lnTo>
                  <a:pt x="18287" y="29717"/>
                </a:lnTo>
                <a:lnTo>
                  <a:pt x="34829" y="27864"/>
                </a:lnTo>
                <a:close/>
              </a:path>
              <a:path w="538479" h="257809">
                <a:moveTo>
                  <a:pt x="45953" y="43241"/>
                </a:moveTo>
                <a:lnTo>
                  <a:pt x="34829" y="27864"/>
                </a:lnTo>
                <a:lnTo>
                  <a:pt x="18287" y="29717"/>
                </a:lnTo>
                <a:lnTo>
                  <a:pt x="18287" y="30981"/>
                </a:lnTo>
                <a:lnTo>
                  <a:pt x="45953" y="43241"/>
                </a:lnTo>
                <a:close/>
              </a:path>
              <a:path w="538479" h="257809">
                <a:moveTo>
                  <a:pt x="537971" y="240029"/>
                </a:moveTo>
                <a:lnTo>
                  <a:pt x="53698" y="25749"/>
                </a:lnTo>
                <a:lnTo>
                  <a:pt x="34829" y="27864"/>
                </a:lnTo>
                <a:lnTo>
                  <a:pt x="45953" y="43241"/>
                </a:lnTo>
                <a:lnTo>
                  <a:pt x="529589" y="257555"/>
                </a:lnTo>
                <a:lnTo>
                  <a:pt x="537971" y="2400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25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Point</a:t>
            </a:r>
            <a:r>
              <a:rPr sz="3600" spc="-325" dirty="0"/>
              <a:t> </a:t>
            </a:r>
            <a:r>
              <a:rPr sz="3600" spc="-175" dirty="0"/>
              <a:t>Operations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9101" y="1765045"/>
            <a:ext cx="83248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0" dirty="0">
                <a:latin typeface="Trebuchet MS"/>
                <a:cs typeface="Trebuchet MS"/>
              </a:rPr>
              <a:t>Point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operations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changes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a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pixel’s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intensity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value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according  </a:t>
            </a:r>
            <a:r>
              <a:rPr sz="2600" spc="-100" dirty="0">
                <a:latin typeface="Trebuchet MS"/>
                <a:cs typeface="Trebuchet MS"/>
              </a:rPr>
              <a:t>to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some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function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(don’t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care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about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pixel’s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neighbor)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101" y="3581349"/>
            <a:ext cx="5492115" cy="3208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70" dirty="0">
                <a:latin typeface="Trebuchet MS"/>
                <a:cs typeface="Trebuchet MS"/>
              </a:rPr>
              <a:t>Also </a:t>
            </a:r>
            <a:r>
              <a:rPr sz="2600" spc="-150" dirty="0">
                <a:latin typeface="Trebuchet MS"/>
                <a:cs typeface="Trebuchet MS"/>
              </a:rPr>
              <a:t>called </a:t>
            </a:r>
            <a:r>
              <a:rPr sz="2600" spc="-125" dirty="0">
                <a:latin typeface="Trebuchet MS"/>
                <a:cs typeface="Trebuchet MS"/>
              </a:rPr>
              <a:t>a </a:t>
            </a:r>
            <a:r>
              <a:rPr sz="2600" b="1" spc="-120" dirty="0">
                <a:solidFill>
                  <a:srgbClr val="00B0F0"/>
                </a:solidFill>
                <a:latin typeface="Trebuchet MS"/>
                <a:cs typeface="Trebuchet MS"/>
              </a:rPr>
              <a:t>homogeneous</a:t>
            </a:r>
            <a:r>
              <a:rPr sz="2600" b="1" spc="-44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600" b="1" spc="-130" dirty="0">
                <a:solidFill>
                  <a:srgbClr val="00B0F0"/>
                </a:solidFill>
                <a:latin typeface="Trebuchet MS"/>
                <a:cs typeface="Trebuchet MS"/>
              </a:rPr>
              <a:t>operation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65" dirty="0">
                <a:latin typeface="Trebuchet MS"/>
                <a:cs typeface="Trebuchet MS"/>
              </a:rPr>
              <a:t>New </a:t>
            </a:r>
            <a:r>
              <a:rPr sz="2600" spc="-145" dirty="0">
                <a:latin typeface="Trebuchet MS"/>
                <a:cs typeface="Trebuchet MS"/>
              </a:rPr>
              <a:t>pixel </a:t>
            </a:r>
            <a:r>
              <a:rPr sz="2600" spc="-114" dirty="0">
                <a:latin typeface="Trebuchet MS"/>
                <a:cs typeface="Trebuchet MS"/>
              </a:rPr>
              <a:t>intensity </a:t>
            </a:r>
            <a:r>
              <a:rPr sz="2600" b="1" spc="-140" dirty="0">
                <a:solidFill>
                  <a:srgbClr val="FF0000"/>
                </a:solidFill>
                <a:latin typeface="Trebuchet MS"/>
                <a:cs typeface="Trebuchet MS"/>
              </a:rPr>
              <a:t>depends</a:t>
            </a:r>
            <a:r>
              <a:rPr sz="2600" b="1" spc="-4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600" b="1" spc="-110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45" dirty="0">
                <a:latin typeface="Trebuchet MS"/>
                <a:cs typeface="Trebuchet MS"/>
              </a:rPr>
              <a:t>Pixel’s </a:t>
            </a:r>
            <a:r>
              <a:rPr sz="2400" spc="-85" dirty="0">
                <a:latin typeface="Trebuchet MS"/>
                <a:cs typeface="Trebuchet MS"/>
              </a:rPr>
              <a:t>previous </a:t>
            </a:r>
            <a:r>
              <a:rPr sz="2400" spc="-110" dirty="0">
                <a:latin typeface="Trebuchet MS"/>
                <a:cs typeface="Trebuchet MS"/>
              </a:rPr>
              <a:t>intensity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i="1" spc="-150" dirty="0">
                <a:latin typeface="Trebuchet MS"/>
                <a:cs typeface="Trebuchet MS"/>
              </a:rPr>
              <a:t>I(u,v)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25" dirty="0">
                <a:latin typeface="Trebuchet MS"/>
                <a:cs typeface="Trebuchet MS"/>
              </a:rPr>
              <a:t>Mapping </a:t>
            </a:r>
            <a:r>
              <a:rPr sz="2400" spc="-105" dirty="0">
                <a:latin typeface="Trebuchet MS"/>
                <a:cs typeface="Trebuchet MS"/>
              </a:rPr>
              <a:t>function </a:t>
            </a:r>
            <a:r>
              <a:rPr sz="2400" i="1" spc="-195" dirty="0">
                <a:latin typeface="Trebuchet MS"/>
                <a:cs typeface="Trebuchet MS"/>
              </a:rPr>
              <a:t>f</a:t>
            </a:r>
            <a:r>
              <a:rPr sz="2400" spc="-195" dirty="0">
                <a:latin typeface="Trebuchet MS"/>
                <a:cs typeface="Trebuchet MS"/>
              </a:rPr>
              <a:t>(</a:t>
            </a:r>
            <a:r>
              <a:rPr sz="2400" spc="-44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b="1" spc="-100" dirty="0">
                <a:solidFill>
                  <a:srgbClr val="FF0000"/>
                </a:solidFill>
                <a:latin typeface="Trebuchet MS"/>
                <a:cs typeface="Trebuchet MS"/>
              </a:rPr>
              <a:t>Does </a:t>
            </a:r>
            <a:r>
              <a:rPr sz="2600" b="1" spc="-120" dirty="0">
                <a:solidFill>
                  <a:srgbClr val="FF0000"/>
                </a:solidFill>
                <a:latin typeface="Trebuchet MS"/>
                <a:cs typeface="Trebuchet MS"/>
              </a:rPr>
              <a:t>not </a:t>
            </a:r>
            <a:r>
              <a:rPr sz="2600" b="1" spc="-145" dirty="0">
                <a:solidFill>
                  <a:srgbClr val="FF0000"/>
                </a:solidFill>
                <a:latin typeface="Trebuchet MS"/>
                <a:cs typeface="Trebuchet MS"/>
              </a:rPr>
              <a:t>depend</a:t>
            </a:r>
            <a:r>
              <a:rPr sz="2600" b="1" spc="-3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600" b="1" spc="-110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45" dirty="0">
                <a:latin typeface="Trebuchet MS"/>
                <a:cs typeface="Trebuchet MS"/>
              </a:rPr>
              <a:t>Pixel’s </a:t>
            </a:r>
            <a:r>
              <a:rPr sz="2400" spc="-110" dirty="0">
                <a:latin typeface="Trebuchet MS"/>
                <a:cs typeface="Trebuchet MS"/>
              </a:rPr>
              <a:t>location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i="1" spc="-165" dirty="0">
                <a:latin typeface="Trebuchet MS"/>
                <a:cs typeface="Trebuchet MS"/>
              </a:rPr>
              <a:t>(u,v)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00" dirty="0">
                <a:latin typeface="Trebuchet MS"/>
                <a:cs typeface="Trebuchet MS"/>
              </a:rPr>
              <a:t>Intensities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85" dirty="0">
                <a:latin typeface="Trebuchet MS"/>
                <a:cs typeface="Trebuchet MS"/>
              </a:rPr>
              <a:t>neighboring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4372" y="2793014"/>
            <a:ext cx="2390631" cy="694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303274"/>
            <a:ext cx="6464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Some </a:t>
            </a:r>
            <a:r>
              <a:rPr spc="-145" dirty="0"/>
              <a:t>Homogeneous </a:t>
            </a:r>
            <a:r>
              <a:rPr spc="-155" dirty="0"/>
              <a:t>Point</a:t>
            </a:r>
            <a:r>
              <a:rPr spc="-470" dirty="0"/>
              <a:t> </a:t>
            </a:r>
            <a:r>
              <a:rPr spc="-16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902" y="2188718"/>
            <a:ext cx="7773670" cy="422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95" dirty="0">
                <a:latin typeface="Trebuchet MS"/>
                <a:cs typeface="Trebuchet MS"/>
              </a:rPr>
              <a:t>Addition </a:t>
            </a:r>
            <a:r>
              <a:rPr sz="2600" spc="-110" dirty="0">
                <a:latin typeface="Trebuchet MS"/>
                <a:cs typeface="Trebuchet MS"/>
              </a:rPr>
              <a:t>(Changes</a:t>
            </a:r>
            <a:r>
              <a:rPr sz="2600" spc="-30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brightness)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30065"/>
              </a:buClr>
              <a:buFont typeface="Wingdings"/>
              <a:buChar char=""/>
            </a:pPr>
            <a:endParaRPr sz="3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90" dirty="0">
                <a:latin typeface="Trebuchet MS"/>
                <a:cs typeface="Trebuchet MS"/>
              </a:rPr>
              <a:t>Multiplication </a:t>
            </a:r>
            <a:r>
              <a:rPr sz="2600" spc="-125" dirty="0">
                <a:latin typeface="Trebuchet MS"/>
                <a:cs typeface="Trebuchet MS"/>
              </a:rPr>
              <a:t>(Stretches/shrinks </a:t>
            </a:r>
            <a:r>
              <a:rPr sz="2600" spc="-120" dirty="0">
                <a:latin typeface="Trebuchet MS"/>
                <a:cs typeface="Trebuchet MS"/>
              </a:rPr>
              <a:t>image </a:t>
            </a:r>
            <a:r>
              <a:rPr sz="2600" spc="-114" dirty="0">
                <a:latin typeface="Trebuchet MS"/>
                <a:cs typeface="Trebuchet MS"/>
              </a:rPr>
              <a:t>contrast</a:t>
            </a:r>
            <a:r>
              <a:rPr sz="2600" spc="-36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range)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0065"/>
              </a:buClr>
              <a:buFont typeface="Wingdings"/>
              <a:buChar char=""/>
            </a:pPr>
            <a:endParaRPr sz="3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25" dirty="0">
                <a:latin typeface="Trebuchet MS"/>
                <a:cs typeface="Trebuchet MS"/>
              </a:rPr>
              <a:t>Real‐valued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functions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30065"/>
              </a:buClr>
              <a:buFont typeface="Wingdings"/>
              <a:buChar char=""/>
            </a:pPr>
            <a:endParaRPr sz="3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05" dirty="0">
                <a:latin typeface="Trebuchet MS"/>
                <a:cs typeface="Trebuchet MS"/>
              </a:rPr>
              <a:t>Quantizing </a:t>
            </a:r>
            <a:r>
              <a:rPr sz="2600" spc="-145" dirty="0">
                <a:latin typeface="Trebuchet MS"/>
                <a:cs typeface="Trebuchet MS"/>
              </a:rPr>
              <a:t>pixel</a:t>
            </a:r>
            <a:r>
              <a:rPr sz="2600" spc="-28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values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20" dirty="0">
                <a:latin typeface="Trebuchet MS"/>
                <a:cs typeface="Trebuchet MS"/>
              </a:rPr>
              <a:t>Global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thresholding</a:t>
            </a:r>
            <a:endParaRPr sz="2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5600" algn="l"/>
              </a:tabLst>
            </a:pPr>
            <a:r>
              <a:rPr sz="2600" spc="-110" dirty="0">
                <a:latin typeface="Trebuchet MS"/>
                <a:cs typeface="Trebuchet MS"/>
              </a:rPr>
              <a:t>Gamma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correction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4525" y="2729592"/>
            <a:ext cx="1587225" cy="294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6653" y="3705225"/>
            <a:ext cx="1714499" cy="319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697" y="4650331"/>
            <a:ext cx="3451403" cy="337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7393" y="2755549"/>
            <a:ext cx="2581672" cy="266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2994" y="3744585"/>
            <a:ext cx="2743583" cy="2288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547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Point </a:t>
            </a:r>
            <a:r>
              <a:rPr sz="3600" spc="-185" dirty="0"/>
              <a:t>Operation</a:t>
            </a:r>
            <a:r>
              <a:rPr sz="3600" spc="-345" dirty="0"/>
              <a:t> </a:t>
            </a:r>
            <a:r>
              <a:rPr sz="3600" spc="-195" dirty="0"/>
              <a:t>Pseudocode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73112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45" dirty="0">
                <a:latin typeface="Trebuchet MS"/>
                <a:cs typeface="Trebuchet MS"/>
              </a:rPr>
              <a:t>Input:</a:t>
            </a:r>
            <a:r>
              <a:rPr sz="2800" b="1" spc="-22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pixel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intensities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i="1" spc="-170" dirty="0">
                <a:latin typeface="Trebuchet MS"/>
                <a:cs typeface="Trebuchet MS"/>
              </a:rPr>
              <a:t>I(u,v)</a:t>
            </a:r>
            <a:r>
              <a:rPr sz="2800" i="1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defined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on  </a:t>
            </a:r>
            <a:r>
              <a:rPr sz="2800" spc="-114" dirty="0">
                <a:latin typeface="Trebuchet MS"/>
                <a:cs typeface="Trebuchet MS"/>
              </a:rPr>
              <a:t>[1 </a:t>
            </a:r>
            <a:r>
              <a:rPr sz="2800" spc="-325" dirty="0">
                <a:latin typeface="Trebuchet MS"/>
                <a:cs typeface="Trebuchet MS"/>
              </a:rPr>
              <a:t>.. </a:t>
            </a:r>
            <a:r>
              <a:rPr sz="2800" i="1" spc="-125" dirty="0">
                <a:latin typeface="Trebuchet MS"/>
                <a:cs typeface="Trebuchet MS"/>
              </a:rPr>
              <a:t>w</a:t>
            </a:r>
            <a:r>
              <a:rPr sz="2800" spc="-125" dirty="0">
                <a:latin typeface="Trebuchet MS"/>
                <a:cs typeface="Trebuchet MS"/>
              </a:rPr>
              <a:t>] </a:t>
            </a:r>
            <a:r>
              <a:rPr sz="2800" spc="-190" dirty="0">
                <a:latin typeface="Trebuchet MS"/>
                <a:cs typeface="Trebuchet MS"/>
              </a:rPr>
              <a:t>x </a:t>
            </a:r>
            <a:r>
              <a:rPr sz="2800" spc="-114" dirty="0">
                <a:latin typeface="Trebuchet MS"/>
                <a:cs typeface="Trebuchet MS"/>
              </a:rPr>
              <a:t>[1 </a:t>
            </a:r>
            <a:r>
              <a:rPr sz="2800" spc="-325" dirty="0">
                <a:latin typeface="Trebuchet MS"/>
                <a:cs typeface="Trebuchet MS"/>
              </a:rPr>
              <a:t>..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H</a:t>
            </a:r>
            <a:r>
              <a:rPr sz="2800" spc="-130" dirty="0">
                <a:latin typeface="Trebuchet MS"/>
                <a:cs typeface="Trebuchet MS"/>
              </a:rPr>
              <a:t>]</a:t>
            </a:r>
            <a:endParaRPr sz="28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b="1" spc="-155" dirty="0">
                <a:latin typeface="Trebuchet MS"/>
                <a:cs typeface="Trebuchet MS"/>
              </a:rPr>
              <a:t>Output: </a:t>
            </a:r>
            <a:r>
              <a:rPr sz="2800" spc="-110" dirty="0">
                <a:latin typeface="Trebuchet MS"/>
                <a:cs typeface="Trebuchet MS"/>
              </a:rPr>
              <a:t>Image </a:t>
            </a:r>
            <a:r>
              <a:rPr sz="2800" spc="-125" dirty="0">
                <a:latin typeface="Trebuchet MS"/>
                <a:cs typeface="Trebuchet MS"/>
              </a:rPr>
              <a:t>with </a:t>
            </a:r>
            <a:r>
              <a:rPr sz="2800" spc="-155" dirty="0">
                <a:latin typeface="Trebuchet MS"/>
                <a:cs typeface="Trebuchet MS"/>
              </a:rPr>
              <a:t>pixel </a:t>
            </a:r>
            <a:r>
              <a:rPr sz="2800" spc="-120" dirty="0">
                <a:latin typeface="Trebuchet MS"/>
                <a:cs typeface="Trebuchet MS"/>
              </a:rPr>
              <a:t>intensities</a:t>
            </a:r>
            <a:r>
              <a:rPr sz="2800" spc="-530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I’(u,v)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336550">
              <a:lnSpc>
                <a:spcPct val="100000"/>
              </a:lnSpc>
            </a:pPr>
            <a:r>
              <a:rPr sz="2800" b="1" spc="-150" dirty="0">
                <a:latin typeface="Trebuchet MS"/>
                <a:cs typeface="Trebuchet MS"/>
              </a:rPr>
              <a:t>for </a:t>
            </a:r>
            <a:r>
              <a:rPr sz="2800" spc="-110" dirty="0">
                <a:latin typeface="Trebuchet MS"/>
                <a:cs typeface="Trebuchet MS"/>
              </a:rPr>
              <a:t>v </a:t>
            </a:r>
            <a:r>
              <a:rPr sz="2800" spc="-75" dirty="0">
                <a:latin typeface="Trebuchet MS"/>
                <a:cs typeface="Trebuchet MS"/>
              </a:rPr>
              <a:t>= </a:t>
            </a:r>
            <a:r>
              <a:rPr sz="2800" spc="-50" dirty="0">
                <a:latin typeface="Trebuchet MS"/>
                <a:cs typeface="Trebuchet MS"/>
              </a:rPr>
              <a:t>1 </a:t>
            </a:r>
            <a:r>
              <a:rPr sz="2800" spc="-325" dirty="0">
                <a:latin typeface="Trebuchet MS"/>
                <a:cs typeface="Trebuchet MS"/>
              </a:rPr>
              <a:t>..</a:t>
            </a:r>
            <a:r>
              <a:rPr sz="2800" spc="-645" dirty="0">
                <a:latin typeface="Trebuchet MS"/>
                <a:cs typeface="Trebuchet MS"/>
              </a:rPr>
              <a:t> </a:t>
            </a:r>
            <a:r>
              <a:rPr sz="2800" i="1" spc="-120" dirty="0">
                <a:latin typeface="Trebuchet MS"/>
                <a:cs typeface="Trebuchet MS"/>
              </a:rPr>
              <a:t>h</a:t>
            </a:r>
            <a:endParaRPr sz="2800">
              <a:latin typeface="Trebuchet MS"/>
              <a:cs typeface="Trebuchet MS"/>
            </a:endParaRPr>
          </a:p>
          <a:p>
            <a:pPr marL="741045">
              <a:lnSpc>
                <a:spcPct val="100000"/>
              </a:lnSpc>
              <a:spcBef>
                <a:spcPts val="670"/>
              </a:spcBef>
            </a:pPr>
            <a:r>
              <a:rPr sz="2800" b="1" spc="-150" dirty="0">
                <a:latin typeface="Trebuchet MS"/>
                <a:cs typeface="Trebuchet MS"/>
              </a:rPr>
              <a:t>for </a:t>
            </a:r>
            <a:r>
              <a:rPr sz="2800" spc="-60" dirty="0">
                <a:latin typeface="Trebuchet MS"/>
                <a:cs typeface="Trebuchet MS"/>
              </a:rPr>
              <a:t>u </a:t>
            </a:r>
            <a:r>
              <a:rPr sz="2800" spc="-75" dirty="0">
                <a:latin typeface="Trebuchet MS"/>
                <a:cs typeface="Trebuchet MS"/>
              </a:rPr>
              <a:t>= </a:t>
            </a:r>
            <a:r>
              <a:rPr sz="2800" spc="-50" dirty="0">
                <a:latin typeface="Trebuchet MS"/>
                <a:cs typeface="Trebuchet MS"/>
              </a:rPr>
              <a:t>1</a:t>
            </a:r>
            <a:r>
              <a:rPr sz="2800" spc="-415" dirty="0">
                <a:latin typeface="Trebuchet MS"/>
                <a:cs typeface="Trebuchet MS"/>
              </a:rPr>
              <a:t> </a:t>
            </a:r>
            <a:r>
              <a:rPr sz="2800" spc="-325" dirty="0">
                <a:latin typeface="Trebuchet MS"/>
                <a:cs typeface="Trebuchet MS"/>
              </a:rPr>
              <a:t>.. </a:t>
            </a:r>
            <a:r>
              <a:rPr sz="2800" i="1" spc="-85" dirty="0">
                <a:latin typeface="Trebuchet MS"/>
                <a:cs typeface="Trebuchet MS"/>
              </a:rPr>
              <a:t>w</a:t>
            </a:r>
            <a:endParaRPr sz="2800">
              <a:latin typeface="Trebuchet MS"/>
              <a:cs typeface="Trebuchet MS"/>
            </a:endParaRPr>
          </a:p>
          <a:p>
            <a:pPr marL="1146175">
              <a:lnSpc>
                <a:spcPct val="100000"/>
              </a:lnSpc>
              <a:spcBef>
                <a:spcPts val="675"/>
              </a:spcBef>
            </a:pPr>
            <a:r>
              <a:rPr sz="2800" spc="-120" dirty="0">
                <a:latin typeface="Trebuchet MS"/>
                <a:cs typeface="Trebuchet MS"/>
              </a:rPr>
              <a:t>set </a:t>
            </a:r>
            <a:r>
              <a:rPr sz="2800" i="1" spc="-175" dirty="0">
                <a:latin typeface="Trebuchet MS"/>
                <a:cs typeface="Trebuchet MS"/>
              </a:rPr>
              <a:t>I(u, </a:t>
            </a:r>
            <a:r>
              <a:rPr sz="2800" i="1" spc="-155" dirty="0">
                <a:latin typeface="Trebuchet MS"/>
                <a:cs typeface="Trebuchet MS"/>
              </a:rPr>
              <a:t>v) </a:t>
            </a:r>
            <a:r>
              <a:rPr sz="2800" spc="-75" dirty="0">
                <a:latin typeface="Trebuchet MS"/>
                <a:cs typeface="Trebuchet MS"/>
              </a:rPr>
              <a:t>= </a:t>
            </a:r>
            <a:r>
              <a:rPr sz="2800" i="1" spc="-270" dirty="0">
                <a:latin typeface="Trebuchet MS"/>
                <a:cs typeface="Trebuchet MS"/>
              </a:rPr>
              <a:t>f</a:t>
            </a:r>
            <a:r>
              <a:rPr sz="2800" i="1" spc="-545" dirty="0">
                <a:latin typeface="Trebuchet MS"/>
                <a:cs typeface="Trebuchet MS"/>
              </a:rPr>
              <a:t> </a:t>
            </a:r>
            <a:r>
              <a:rPr sz="2800" i="1" spc="-170" dirty="0">
                <a:latin typeface="Trebuchet MS"/>
                <a:cs typeface="Trebuchet MS"/>
              </a:rPr>
              <a:t>(I(u,v))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/>
              <a:t>Non‐Homogeneous </a:t>
            </a:r>
            <a:r>
              <a:rPr sz="3600" spc="-180" dirty="0"/>
              <a:t>Point</a:t>
            </a:r>
            <a:r>
              <a:rPr sz="3600" spc="-330" dirty="0"/>
              <a:t> </a:t>
            </a:r>
            <a:r>
              <a:rPr sz="3600" spc="-185" dirty="0"/>
              <a:t>Operation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088998"/>
            <a:ext cx="5723890" cy="10579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70" dirty="0">
                <a:latin typeface="Trebuchet MS"/>
                <a:cs typeface="Trebuchet MS"/>
              </a:rPr>
              <a:t>New </a:t>
            </a:r>
            <a:r>
              <a:rPr sz="3000" spc="-165" dirty="0">
                <a:latin typeface="Trebuchet MS"/>
                <a:cs typeface="Trebuchet MS"/>
              </a:rPr>
              <a:t>pixel </a:t>
            </a:r>
            <a:r>
              <a:rPr sz="3000" spc="-135" dirty="0">
                <a:latin typeface="Trebuchet MS"/>
                <a:cs typeface="Trebuchet MS"/>
              </a:rPr>
              <a:t>value </a:t>
            </a:r>
            <a:r>
              <a:rPr sz="3000" spc="-105" dirty="0">
                <a:latin typeface="Trebuchet MS"/>
                <a:cs typeface="Trebuchet MS"/>
              </a:rPr>
              <a:t>depends</a:t>
            </a:r>
            <a:r>
              <a:rPr sz="3000" spc="-605" dirty="0">
                <a:latin typeface="Trebuchet MS"/>
                <a:cs typeface="Trebuchet MS"/>
              </a:rPr>
              <a:t> </a:t>
            </a:r>
            <a:r>
              <a:rPr sz="3000" spc="-130" dirty="0">
                <a:latin typeface="Trebuchet MS"/>
                <a:cs typeface="Trebuchet MS"/>
              </a:rPr>
              <a:t>on:</a:t>
            </a:r>
            <a:endParaRPr sz="30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  <a:tab pos="2341245" algn="l"/>
                <a:tab pos="2953385" algn="l"/>
              </a:tabLst>
            </a:pPr>
            <a:r>
              <a:rPr sz="2600" spc="-100" dirty="0">
                <a:latin typeface="Trebuchet MS"/>
                <a:cs typeface="Trebuchet MS"/>
              </a:rPr>
              <a:t>Old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value	</a:t>
            </a:r>
            <a:r>
              <a:rPr sz="2600" spc="-70" dirty="0">
                <a:latin typeface="Trebuchet MS"/>
                <a:cs typeface="Trebuchet MS"/>
              </a:rPr>
              <a:t>+	</a:t>
            </a:r>
            <a:r>
              <a:rPr sz="2600" b="1" spc="-170" dirty="0">
                <a:solidFill>
                  <a:srgbClr val="FF0000"/>
                </a:solidFill>
                <a:latin typeface="Trebuchet MS"/>
                <a:cs typeface="Trebuchet MS"/>
              </a:rPr>
              <a:t>pixel’s </a:t>
            </a:r>
            <a:r>
              <a:rPr sz="2600" b="1" spc="-130" dirty="0">
                <a:solidFill>
                  <a:srgbClr val="FF0000"/>
                </a:solidFill>
                <a:latin typeface="Trebuchet MS"/>
                <a:cs typeface="Trebuchet MS"/>
              </a:rPr>
              <a:t>location</a:t>
            </a:r>
            <a:r>
              <a:rPr sz="2600" b="1" spc="-2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600" b="1" i="1" spc="-125" dirty="0">
                <a:solidFill>
                  <a:srgbClr val="FF0000"/>
                </a:solidFill>
                <a:latin typeface="Arial"/>
                <a:cs typeface="Arial"/>
              </a:rPr>
              <a:t>(u,v)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9186" y="3553184"/>
            <a:ext cx="3234288" cy="72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45669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20" dirty="0"/>
              <a:t>Thresholding</a:t>
            </a:r>
            <a:r>
              <a:rPr sz="3900" spc="-360" dirty="0"/>
              <a:t> </a:t>
            </a:r>
            <a:r>
              <a:rPr sz="3900" spc="-240" dirty="0"/>
              <a:t>Example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1571071" y="1992025"/>
            <a:ext cx="6526161" cy="5083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00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19450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95" dirty="0"/>
              <a:t>Clamping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097824"/>
            <a:ext cx="7512050" cy="23577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0" dirty="0">
                <a:latin typeface="Trebuchet MS"/>
                <a:cs typeface="Trebuchet MS"/>
              </a:rPr>
              <a:t>Deals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pixel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values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outside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displayable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range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  <a:tab pos="2228215" algn="l"/>
              </a:tabLst>
            </a:pPr>
            <a:r>
              <a:rPr sz="2400" spc="-110" dirty="0">
                <a:latin typeface="Trebuchet MS"/>
                <a:cs typeface="Trebuchet MS"/>
              </a:rPr>
              <a:t>If </a:t>
            </a:r>
            <a:r>
              <a:rPr sz="2400" spc="-135" dirty="0">
                <a:latin typeface="Trebuchet MS"/>
                <a:cs typeface="Trebuchet MS"/>
              </a:rPr>
              <a:t>(a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&gt;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255)	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255;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110" dirty="0">
                <a:latin typeface="Trebuchet MS"/>
                <a:cs typeface="Trebuchet MS"/>
              </a:rPr>
              <a:t>If </a:t>
            </a:r>
            <a:r>
              <a:rPr sz="2400" spc="-135" dirty="0">
                <a:latin typeface="Trebuchet MS"/>
                <a:cs typeface="Trebuchet MS"/>
              </a:rPr>
              <a:t>(a </a:t>
            </a:r>
            <a:r>
              <a:rPr sz="2400" spc="-65" dirty="0">
                <a:latin typeface="Trebuchet MS"/>
                <a:cs typeface="Trebuchet MS"/>
              </a:rPr>
              <a:t>&lt; </a:t>
            </a:r>
            <a:r>
              <a:rPr sz="2400" spc="-100" dirty="0">
                <a:latin typeface="Trebuchet MS"/>
                <a:cs typeface="Trebuchet MS"/>
              </a:rPr>
              <a:t>0)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0;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0" dirty="0">
                <a:latin typeface="Trebuchet MS"/>
                <a:cs typeface="Trebuchet MS"/>
              </a:rPr>
              <a:t>Function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below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will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b="1" spc="-160" dirty="0">
                <a:latin typeface="Trebuchet MS"/>
                <a:cs typeface="Trebuchet MS"/>
              </a:rPr>
              <a:t>clamp</a:t>
            </a:r>
            <a:r>
              <a:rPr sz="2800" b="1" spc="-21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(force)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all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values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fall  </a:t>
            </a:r>
            <a:r>
              <a:rPr sz="2800" spc="-120" dirty="0">
                <a:latin typeface="Trebuchet MS"/>
                <a:cs typeface="Trebuchet MS"/>
              </a:rPr>
              <a:t>within </a:t>
            </a:r>
            <a:r>
              <a:rPr sz="2800" spc="-105" dirty="0">
                <a:latin typeface="Trebuchet MS"/>
                <a:cs typeface="Trebuchet MS"/>
              </a:rPr>
              <a:t>range</a:t>
            </a:r>
            <a:r>
              <a:rPr sz="2800" spc="-330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[</a:t>
            </a:r>
            <a:r>
              <a:rPr sz="2800" i="1" spc="-165" dirty="0">
                <a:latin typeface="Trebuchet MS"/>
                <a:cs typeface="Trebuchet MS"/>
              </a:rPr>
              <a:t>a,b</a:t>
            </a:r>
            <a:r>
              <a:rPr sz="2800" spc="-165" dirty="0">
                <a:latin typeface="Trebuchet MS"/>
                <a:cs typeface="Trebuchet MS"/>
              </a:rPr>
              <a:t>]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2900" y="4732954"/>
            <a:ext cx="3570111" cy="140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7237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27420" algn="l"/>
              </a:tabLst>
            </a:pPr>
            <a:r>
              <a:rPr sz="3600" spc="-235" dirty="0"/>
              <a:t>Example:</a:t>
            </a:r>
            <a:r>
              <a:rPr sz="3600" spc="-290" dirty="0"/>
              <a:t> </a:t>
            </a:r>
            <a:r>
              <a:rPr sz="3600" spc="-75" dirty="0"/>
              <a:t>Modif</a:t>
            </a:r>
            <a:r>
              <a:rPr sz="3600" spc="-70" dirty="0"/>
              <a:t>y</a:t>
            </a:r>
            <a:r>
              <a:rPr sz="3600" spc="-265" dirty="0"/>
              <a:t> </a:t>
            </a:r>
            <a:r>
              <a:rPr sz="3600" spc="-175" dirty="0"/>
              <a:t>Intensity</a:t>
            </a:r>
            <a:r>
              <a:rPr sz="3600" spc="-265" dirty="0"/>
              <a:t> </a:t>
            </a:r>
            <a:r>
              <a:rPr sz="3600" spc="-165" dirty="0"/>
              <a:t>and</a:t>
            </a:r>
            <a:r>
              <a:rPr sz="3600" dirty="0"/>
              <a:t>	</a:t>
            </a:r>
            <a:r>
              <a:rPr sz="3600" spc="-195" dirty="0"/>
              <a:t>Clamp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3710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Point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operation: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increase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contrast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by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50%  </a:t>
            </a:r>
            <a:r>
              <a:rPr sz="2800" spc="-110" dirty="0">
                <a:latin typeface="Trebuchet MS"/>
                <a:cs typeface="Trebuchet MS"/>
              </a:rPr>
              <a:t>then </a:t>
            </a:r>
            <a:r>
              <a:rPr sz="2800" spc="-145" dirty="0">
                <a:latin typeface="Trebuchet MS"/>
                <a:cs typeface="Trebuchet MS"/>
              </a:rPr>
              <a:t>clamp </a:t>
            </a:r>
            <a:r>
              <a:rPr sz="2800" spc="-110" dirty="0">
                <a:latin typeface="Trebuchet MS"/>
                <a:cs typeface="Trebuchet MS"/>
              </a:rPr>
              <a:t>values </a:t>
            </a:r>
            <a:r>
              <a:rPr sz="2800" spc="-105" dirty="0">
                <a:latin typeface="Trebuchet MS"/>
                <a:cs typeface="Trebuchet MS"/>
              </a:rPr>
              <a:t>above</a:t>
            </a:r>
            <a:r>
              <a:rPr sz="2800" spc="-50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255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0450" y="3505200"/>
            <a:ext cx="6387901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2540" y="4688078"/>
            <a:ext cx="1585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 marR="5080" indent="-5715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Increase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contrast  by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50%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4898135"/>
            <a:ext cx="1447800" cy="110489"/>
          </a:xfrm>
          <a:custGeom>
            <a:avLst/>
            <a:gdLst/>
            <a:ahLst/>
            <a:cxnLst/>
            <a:rect l="l" t="t" r="r" b="b"/>
            <a:pathLst>
              <a:path w="1447800" h="110489">
                <a:moveTo>
                  <a:pt x="105917" y="10667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50" y="66069"/>
                </a:lnTo>
                <a:lnTo>
                  <a:pt x="19050" y="45719"/>
                </a:lnTo>
                <a:lnTo>
                  <a:pt x="54601" y="45719"/>
                </a:lnTo>
                <a:lnTo>
                  <a:pt x="100584" y="19050"/>
                </a:lnTo>
                <a:lnTo>
                  <a:pt x="104394" y="16001"/>
                </a:lnTo>
                <a:lnTo>
                  <a:pt x="105917" y="10667"/>
                </a:lnTo>
                <a:close/>
              </a:path>
              <a:path w="1447800" h="110489">
                <a:moveTo>
                  <a:pt x="54601" y="45720"/>
                </a:moveTo>
                <a:lnTo>
                  <a:pt x="19050" y="45719"/>
                </a:lnTo>
                <a:lnTo>
                  <a:pt x="19050" y="64769"/>
                </a:lnTo>
                <a:lnTo>
                  <a:pt x="24384" y="64769"/>
                </a:lnTo>
                <a:lnTo>
                  <a:pt x="24384" y="47243"/>
                </a:lnTo>
                <a:lnTo>
                  <a:pt x="38178" y="55244"/>
                </a:lnTo>
                <a:lnTo>
                  <a:pt x="54601" y="45720"/>
                </a:lnTo>
                <a:close/>
              </a:path>
              <a:path w="1447800" h="110489">
                <a:moveTo>
                  <a:pt x="105917" y="99822"/>
                </a:moveTo>
                <a:lnTo>
                  <a:pt x="104394" y="93725"/>
                </a:lnTo>
                <a:lnTo>
                  <a:pt x="100584" y="91439"/>
                </a:lnTo>
                <a:lnTo>
                  <a:pt x="54601" y="64769"/>
                </a:lnTo>
                <a:lnTo>
                  <a:pt x="19050" y="64769"/>
                </a:lnTo>
                <a:lnTo>
                  <a:pt x="19050" y="66069"/>
                </a:lnTo>
                <a:lnTo>
                  <a:pt x="90677" y="108203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7" y="99822"/>
                </a:lnTo>
                <a:close/>
              </a:path>
              <a:path w="1447800" h="110489">
                <a:moveTo>
                  <a:pt x="38178" y="55244"/>
                </a:moveTo>
                <a:lnTo>
                  <a:pt x="24384" y="47243"/>
                </a:lnTo>
                <a:lnTo>
                  <a:pt x="24384" y="63246"/>
                </a:lnTo>
                <a:lnTo>
                  <a:pt x="38178" y="55244"/>
                </a:lnTo>
                <a:close/>
              </a:path>
              <a:path w="1447800" h="110489">
                <a:moveTo>
                  <a:pt x="54601" y="64769"/>
                </a:moveTo>
                <a:lnTo>
                  <a:pt x="38178" y="55244"/>
                </a:lnTo>
                <a:lnTo>
                  <a:pt x="24384" y="63246"/>
                </a:lnTo>
                <a:lnTo>
                  <a:pt x="24384" y="64769"/>
                </a:lnTo>
                <a:lnTo>
                  <a:pt x="54601" y="64769"/>
                </a:lnTo>
                <a:close/>
              </a:path>
              <a:path w="1447800" h="110489">
                <a:moveTo>
                  <a:pt x="1447800" y="64769"/>
                </a:moveTo>
                <a:lnTo>
                  <a:pt x="1447800" y="45719"/>
                </a:lnTo>
                <a:lnTo>
                  <a:pt x="54601" y="45720"/>
                </a:lnTo>
                <a:lnTo>
                  <a:pt x="38178" y="55244"/>
                </a:lnTo>
                <a:lnTo>
                  <a:pt x="54601" y="64769"/>
                </a:lnTo>
                <a:lnTo>
                  <a:pt x="14478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3189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Inverting</a:t>
            </a:r>
            <a:r>
              <a:rPr sz="3600" spc="-325" dirty="0"/>
              <a:t> </a:t>
            </a:r>
            <a:r>
              <a:rPr sz="3600" spc="-140" dirty="0"/>
              <a:t>Images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2901" y="2969552"/>
            <a:ext cx="3749675" cy="34417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556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50" dirty="0">
                <a:latin typeface="Trebuchet MS"/>
                <a:cs typeface="Trebuchet MS"/>
              </a:rPr>
              <a:t>2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steps</a:t>
            </a:r>
            <a:endParaRPr sz="2800">
              <a:latin typeface="Trebuchet MS"/>
              <a:cs typeface="Trebuchet MS"/>
            </a:endParaRPr>
          </a:p>
          <a:p>
            <a:pPr marL="814069" lvl="1" indent="-457200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AutoNum type="arabicPeriod"/>
              <a:tabLst>
                <a:tab pos="814069" algn="l"/>
                <a:tab pos="814705" algn="l"/>
              </a:tabLst>
            </a:pPr>
            <a:r>
              <a:rPr sz="2400" spc="-65" dirty="0">
                <a:latin typeface="Trebuchet MS"/>
                <a:cs typeface="Trebuchet MS"/>
              </a:rPr>
              <a:t>Multiple </a:t>
            </a:r>
            <a:r>
              <a:rPr sz="2400" spc="-110" dirty="0">
                <a:latin typeface="Trebuchet MS"/>
                <a:cs typeface="Trebuchet MS"/>
              </a:rPr>
              <a:t>intensity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3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‐1</a:t>
            </a:r>
            <a:endParaRPr sz="2400">
              <a:latin typeface="Trebuchet MS"/>
              <a:cs typeface="Trebuchet MS"/>
            </a:endParaRPr>
          </a:p>
          <a:p>
            <a:pPr marL="814069" marR="5080" lvl="1" indent="-45720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AutoNum type="arabicPeriod"/>
              <a:tabLst>
                <a:tab pos="814069" algn="l"/>
                <a:tab pos="814705" algn="l"/>
              </a:tabLst>
            </a:pPr>
            <a:r>
              <a:rPr sz="2400" spc="-65" dirty="0">
                <a:latin typeface="Trebuchet MS"/>
                <a:cs typeface="Trebuchet MS"/>
              </a:rPr>
              <a:t>Add </a:t>
            </a:r>
            <a:r>
              <a:rPr sz="2400" spc="-100" dirty="0">
                <a:latin typeface="Trebuchet MS"/>
                <a:cs typeface="Trebuchet MS"/>
              </a:rPr>
              <a:t>constant </a:t>
            </a:r>
            <a:r>
              <a:rPr sz="2400" spc="-185" dirty="0">
                <a:latin typeface="Trebuchet MS"/>
                <a:cs typeface="Trebuchet MS"/>
              </a:rPr>
              <a:t>(e.g.</a:t>
            </a:r>
            <a:r>
              <a:rPr sz="2400" spc="-440" dirty="0">
                <a:latin typeface="Trebuchet MS"/>
                <a:cs typeface="Trebuchet MS"/>
              </a:rPr>
              <a:t> </a:t>
            </a:r>
            <a:r>
              <a:rPr sz="2400" i="1" spc="-80" dirty="0">
                <a:latin typeface="Trebuchet MS"/>
                <a:cs typeface="Trebuchet MS"/>
              </a:rPr>
              <a:t>a</a:t>
            </a:r>
            <a:r>
              <a:rPr sz="2400" i="1" spc="-120" baseline="-20833" dirty="0">
                <a:latin typeface="Trebuchet MS"/>
                <a:cs typeface="Trebuchet MS"/>
              </a:rPr>
              <a:t>max</a:t>
            </a:r>
            <a:r>
              <a:rPr sz="2400" spc="-80" dirty="0">
                <a:latin typeface="Trebuchet MS"/>
                <a:cs typeface="Trebuchet MS"/>
              </a:rPr>
              <a:t>)  </a:t>
            </a:r>
            <a:r>
              <a:rPr sz="2400" spc="-85" dirty="0">
                <a:latin typeface="Trebuchet MS"/>
                <a:cs typeface="Trebuchet MS"/>
              </a:rPr>
              <a:t>to </a:t>
            </a:r>
            <a:r>
              <a:rPr sz="2400" spc="-95" dirty="0">
                <a:latin typeface="Trebuchet MS"/>
                <a:cs typeface="Trebuchet MS"/>
              </a:rPr>
              <a:t>put </a:t>
            </a:r>
            <a:r>
              <a:rPr sz="2400" spc="-100" dirty="0">
                <a:latin typeface="Trebuchet MS"/>
                <a:cs typeface="Trebuchet MS"/>
              </a:rPr>
              <a:t>result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90" dirty="0">
                <a:latin typeface="Trebuchet MS"/>
                <a:cs typeface="Trebuchet MS"/>
              </a:rPr>
              <a:t>range  </a:t>
            </a:r>
            <a:r>
              <a:rPr sz="2400" spc="-110" dirty="0">
                <a:latin typeface="Trebuchet MS"/>
                <a:cs typeface="Trebuchet MS"/>
              </a:rPr>
              <a:t>[0,</a:t>
            </a:r>
            <a:r>
              <a:rPr sz="2400" i="1" spc="-110" dirty="0">
                <a:latin typeface="Trebuchet MS"/>
                <a:cs typeface="Trebuchet MS"/>
              </a:rPr>
              <a:t>a</a:t>
            </a:r>
            <a:r>
              <a:rPr sz="2400" i="1" spc="-165" baseline="-20833" dirty="0">
                <a:latin typeface="Trebuchet MS"/>
                <a:cs typeface="Trebuchet MS"/>
              </a:rPr>
              <a:t>max</a:t>
            </a:r>
            <a:r>
              <a:rPr sz="2400" spc="-110" dirty="0">
                <a:latin typeface="Trebuchet MS"/>
                <a:cs typeface="Trebuchet MS"/>
              </a:rPr>
              <a:t>]</a:t>
            </a:r>
            <a:endParaRPr sz="2400">
              <a:latin typeface="Trebuchet MS"/>
              <a:cs typeface="Trebuchet MS"/>
            </a:endParaRPr>
          </a:p>
          <a:p>
            <a:pPr marL="464184" marR="932180" indent="-451484">
              <a:lnSpc>
                <a:spcPct val="98400"/>
              </a:lnSpc>
              <a:spcBef>
                <a:spcPts val="70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Implemented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as  </a:t>
            </a:r>
            <a:r>
              <a:rPr sz="2800" spc="-165" dirty="0">
                <a:latin typeface="Trebuchet MS"/>
                <a:cs typeface="Trebuchet MS"/>
              </a:rPr>
              <a:t>ImageJ </a:t>
            </a:r>
            <a:r>
              <a:rPr sz="2800" spc="-100" dirty="0">
                <a:latin typeface="Trebuchet MS"/>
                <a:cs typeface="Trebuchet MS"/>
              </a:rPr>
              <a:t>method </a:t>
            </a:r>
            <a:r>
              <a:rPr sz="2800" spc="-10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invert(</a:t>
            </a:r>
            <a:r>
              <a:rPr sz="2400" b="1" spc="-30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828" y="2298007"/>
            <a:ext cx="5200566" cy="345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4200" y="3155208"/>
            <a:ext cx="2067059" cy="3224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5269" y="3166333"/>
            <a:ext cx="2094720" cy="3286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61102" y="6572504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Original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9296" y="6631185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Inverted</a:t>
            </a:r>
            <a:r>
              <a:rPr sz="1800" b="1" spc="-8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4305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90" dirty="0"/>
              <a:t>Intensity</a:t>
            </a:r>
            <a:r>
              <a:rPr sz="3900" spc="-370" dirty="0"/>
              <a:t> </a:t>
            </a:r>
            <a:r>
              <a:rPr sz="3900" spc="-150" dirty="0"/>
              <a:t>Windowing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5416" y="2143760"/>
            <a:ext cx="759650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715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35" dirty="0">
                <a:latin typeface="Trebuchet MS"/>
                <a:cs typeface="Trebuchet MS"/>
              </a:rPr>
              <a:t>A</a:t>
            </a:r>
            <a:r>
              <a:rPr sz="2800" spc="-59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clamp </a:t>
            </a:r>
            <a:r>
              <a:rPr sz="2800" spc="-130" dirty="0">
                <a:latin typeface="Trebuchet MS"/>
                <a:cs typeface="Trebuchet MS"/>
              </a:rPr>
              <a:t>operation, </a:t>
            </a:r>
            <a:r>
              <a:rPr sz="2800" spc="-110" dirty="0">
                <a:latin typeface="Trebuchet MS"/>
                <a:cs typeface="Trebuchet MS"/>
              </a:rPr>
              <a:t>then </a:t>
            </a:r>
            <a:r>
              <a:rPr sz="2800" spc="-140" dirty="0">
                <a:latin typeface="Trebuchet MS"/>
                <a:cs typeface="Trebuchet MS"/>
              </a:rPr>
              <a:t>linearly </a:t>
            </a:r>
            <a:r>
              <a:rPr sz="2800" spc="-125" dirty="0">
                <a:latin typeface="Trebuchet MS"/>
                <a:cs typeface="Trebuchet MS"/>
              </a:rPr>
              <a:t>stretching image  </a:t>
            </a:r>
            <a:r>
              <a:rPr sz="2800" spc="-120" dirty="0">
                <a:latin typeface="Trebuchet MS"/>
                <a:cs typeface="Trebuchet MS"/>
              </a:rPr>
              <a:t>intensities </a:t>
            </a:r>
            <a:r>
              <a:rPr sz="2800" spc="-105" dirty="0">
                <a:latin typeface="Trebuchet MS"/>
                <a:cs typeface="Trebuchet MS"/>
              </a:rPr>
              <a:t>to </a:t>
            </a:r>
            <a:r>
              <a:rPr sz="2800" spc="-180" dirty="0">
                <a:latin typeface="Trebuchet MS"/>
                <a:cs typeface="Trebuchet MS"/>
              </a:rPr>
              <a:t>fill </a:t>
            </a:r>
            <a:r>
              <a:rPr sz="2800" spc="-100" dirty="0">
                <a:latin typeface="Trebuchet MS"/>
                <a:cs typeface="Trebuchet MS"/>
              </a:rPr>
              <a:t>possible</a:t>
            </a:r>
            <a:r>
              <a:rPr sz="2800" spc="-44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range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45" dirty="0">
                <a:latin typeface="Trebuchet MS"/>
                <a:cs typeface="Trebuchet MS"/>
              </a:rPr>
              <a:t>To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window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image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[</a:t>
            </a:r>
            <a:r>
              <a:rPr sz="2800" i="1" spc="-165" dirty="0">
                <a:latin typeface="Trebuchet MS"/>
                <a:cs typeface="Trebuchet MS"/>
              </a:rPr>
              <a:t>a,b</a:t>
            </a:r>
            <a:r>
              <a:rPr sz="2800" spc="-165" dirty="0">
                <a:latin typeface="Trebuchet MS"/>
                <a:cs typeface="Trebuchet MS"/>
              </a:rPr>
              <a:t>]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with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max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intensity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b="1" i="1" spc="114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0580" y="4037874"/>
            <a:ext cx="4442523" cy="1365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1734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90" dirty="0"/>
              <a:t>Intensity </a:t>
            </a:r>
            <a:r>
              <a:rPr sz="3900" spc="-150" dirty="0"/>
              <a:t>Windowing</a:t>
            </a:r>
            <a:r>
              <a:rPr sz="3900" spc="-450" dirty="0"/>
              <a:t> </a:t>
            </a:r>
            <a:r>
              <a:rPr sz="3900" spc="-240" dirty="0"/>
              <a:t>Example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1048942" y="2116327"/>
            <a:ext cx="6373083" cy="4963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4292" y="3543554"/>
            <a:ext cx="11906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Contrasts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easier to</a:t>
            </a: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see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800" y="3732276"/>
            <a:ext cx="1805939" cy="173355"/>
          </a:xfrm>
          <a:custGeom>
            <a:avLst/>
            <a:gdLst/>
            <a:ahLst/>
            <a:cxnLst/>
            <a:rect l="l" t="t" r="r" b="b"/>
            <a:pathLst>
              <a:path w="1805940" h="173354">
                <a:moveTo>
                  <a:pt x="103632" y="73152"/>
                </a:moveTo>
                <a:lnTo>
                  <a:pt x="97536" y="64008"/>
                </a:lnTo>
                <a:lnTo>
                  <a:pt x="91440" y="63246"/>
                </a:lnTo>
                <a:lnTo>
                  <a:pt x="86868" y="65532"/>
                </a:lnTo>
                <a:lnTo>
                  <a:pt x="0" y="124206"/>
                </a:lnTo>
                <a:lnTo>
                  <a:pt x="18288" y="133275"/>
                </a:lnTo>
                <a:lnTo>
                  <a:pt x="18288" y="113538"/>
                </a:lnTo>
                <a:lnTo>
                  <a:pt x="53582" y="111294"/>
                </a:lnTo>
                <a:lnTo>
                  <a:pt x="97536" y="81534"/>
                </a:lnTo>
                <a:lnTo>
                  <a:pt x="102108" y="78486"/>
                </a:lnTo>
                <a:lnTo>
                  <a:pt x="103632" y="73152"/>
                </a:lnTo>
                <a:close/>
              </a:path>
              <a:path w="1805940" h="173354">
                <a:moveTo>
                  <a:pt x="53582" y="111294"/>
                </a:moveTo>
                <a:lnTo>
                  <a:pt x="18288" y="113538"/>
                </a:lnTo>
                <a:lnTo>
                  <a:pt x="19812" y="132588"/>
                </a:lnTo>
                <a:lnTo>
                  <a:pt x="23622" y="132345"/>
                </a:lnTo>
                <a:lnTo>
                  <a:pt x="23622" y="114300"/>
                </a:lnTo>
                <a:lnTo>
                  <a:pt x="38242" y="121680"/>
                </a:lnTo>
                <a:lnTo>
                  <a:pt x="53582" y="111294"/>
                </a:lnTo>
                <a:close/>
              </a:path>
              <a:path w="1805940" h="173354">
                <a:moveTo>
                  <a:pt x="108966" y="162306"/>
                </a:moveTo>
                <a:lnTo>
                  <a:pt x="106680" y="156210"/>
                </a:lnTo>
                <a:lnTo>
                  <a:pt x="102108" y="153924"/>
                </a:lnTo>
                <a:lnTo>
                  <a:pt x="55369" y="130327"/>
                </a:lnTo>
                <a:lnTo>
                  <a:pt x="19812" y="132588"/>
                </a:lnTo>
                <a:lnTo>
                  <a:pt x="18288" y="113538"/>
                </a:lnTo>
                <a:lnTo>
                  <a:pt x="18288" y="133275"/>
                </a:lnTo>
                <a:lnTo>
                  <a:pt x="93726" y="170688"/>
                </a:lnTo>
                <a:lnTo>
                  <a:pt x="98298" y="172974"/>
                </a:lnTo>
                <a:lnTo>
                  <a:pt x="104394" y="171450"/>
                </a:lnTo>
                <a:lnTo>
                  <a:pt x="108966" y="162306"/>
                </a:lnTo>
                <a:close/>
              </a:path>
              <a:path w="1805940" h="173354">
                <a:moveTo>
                  <a:pt x="38242" y="121680"/>
                </a:moveTo>
                <a:lnTo>
                  <a:pt x="23622" y="114300"/>
                </a:lnTo>
                <a:lnTo>
                  <a:pt x="24384" y="131064"/>
                </a:lnTo>
                <a:lnTo>
                  <a:pt x="38242" y="121680"/>
                </a:lnTo>
                <a:close/>
              </a:path>
              <a:path w="1805940" h="173354">
                <a:moveTo>
                  <a:pt x="55369" y="130327"/>
                </a:moveTo>
                <a:lnTo>
                  <a:pt x="38242" y="121680"/>
                </a:lnTo>
                <a:lnTo>
                  <a:pt x="24384" y="131064"/>
                </a:lnTo>
                <a:lnTo>
                  <a:pt x="23622" y="114300"/>
                </a:lnTo>
                <a:lnTo>
                  <a:pt x="23622" y="132345"/>
                </a:lnTo>
                <a:lnTo>
                  <a:pt x="55369" y="130327"/>
                </a:lnTo>
                <a:close/>
              </a:path>
              <a:path w="1805940" h="173354">
                <a:moveTo>
                  <a:pt x="1805940" y="19050"/>
                </a:moveTo>
                <a:lnTo>
                  <a:pt x="1804416" y="0"/>
                </a:lnTo>
                <a:lnTo>
                  <a:pt x="53582" y="111294"/>
                </a:lnTo>
                <a:lnTo>
                  <a:pt x="38242" y="121680"/>
                </a:lnTo>
                <a:lnTo>
                  <a:pt x="55369" y="130327"/>
                </a:lnTo>
                <a:lnTo>
                  <a:pt x="180594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632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Point </a:t>
            </a:r>
            <a:r>
              <a:rPr sz="3600" spc="-175" dirty="0"/>
              <a:t>Operations </a:t>
            </a:r>
            <a:r>
              <a:rPr sz="3600" spc="-165" dirty="0"/>
              <a:t>and</a:t>
            </a:r>
            <a:r>
              <a:rPr sz="3600" spc="-440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40055" indent="-342900">
              <a:lnSpc>
                <a:spcPct val="100000"/>
              </a:lnSpc>
              <a:spcBef>
                <a:spcPts val="71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39420" algn="l"/>
                <a:tab pos="440055" algn="l"/>
              </a:tabLst>
            </a:pPr>
            <a:r>
              <a:rPr spc="-150" dirty="0"/>
              <a:t>Effect</a:t>
            </a:r>
            <a:r>
              <a:rPr spc="-165" dirty="0"/>
              <a:t> </a:t>
            </a:r>
            <a:r>
              <a:rPr spc="-95" dirty="0"/>
              <a:t>of</a:t>
            </a:r>
            <a:r>
              <a:rPr spc="-180" dirty="0"/>
              <a:t> </a:t>
            </a:r>
            <a:r>
              <a:rPr spc="-65" dirty="0"/>
              <a:t>some</a:t>
            </a:r>
            <a:r>
              <a:rPr spc="-190" dirty="0"/>
              <a:t> </a:t>
            </a:r>
            <a:r>
              <a:rPr spc="-90" dirty="0"/>
              <a:t>point</a:t>
            </a:r>
            <a:r>
              <a:rPr spc="-185" dirty="0"/>
              <a:t> </a:t>
            </a:r>
            <a:r>
              <a:rPr spc="-90" dirty="0"/>
              <a:t>operations</a:t>
            </a:r>
            <a:r>
              <a:rPr spc="-175" dirty="0"/>
              <a:t> </a:t>
            </a:r>
            <a:r>
              <a:rPr spc="-105" dirty="0"/>
              <a:t>easier</a:t>
            </a:r>
            <a:r>
              <a:rPr spc="-175" dirty="0"/>
              <a:t> </a:t>
            </a:r>
            <a:r>
              <a:rPr spc="-85" dirty="0"/>
              <a:t>to</a:t>
            </a:r>
            <a:r>
              <a:rPr spc="-185" dirty="0"/>
              <a:t> </a:t>
            </a:r>
            <a:r>
              <a:rPr spc="-85" dirty="0"/>
              <a:t>observe</a:t>
            </a:r>
            <a:r>
              <a:rPr spc="-165" dirty="0"/>
              <a:t> </a:t>
            </a:r>
            <a:r>
              <a:rPr spc="-40" dirty="0"/>
              <a:t>on</a:t>
            </a:r>
            <a:r>
              <a:rPr spc="-180" dirty="0"/>
              <a:t> </a:t>
            </a:r>
            <a:r>
              <a:rPr spc="-85" dirty="0"/>
              <a:t>histograms</a:t>
            </a:r>
          </a:p>
          <a:p>
            <a:pPr marL="788670" lvl="1" indent="-347345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80" dirty="0">
                <a:latin typeface="Trebuchet MS"/>
                <a:cs typeface="Trebuchet MS"/>
              </a:rPr>
              <a:t>Increasing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brightness</a:t>
            </a:r>
            <a:endParaRPr sz="2000">
              <a:latin typeface="Trebuchet MS"/>
              <a:cs typeface="Trebuchet MS"/>
            </a:endParaRPr>
          </a:p>
          <a:p>
            <a:pPr marL="788670" lvl="1" indent="-347345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85" dirty="0">
                <a:latin typeface="Trebuchet MS"/>
                <a:cs typeface="Trebuchet MS"/>
              </a:rPr>
              <a:t>Raising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contrast</a:t>
            </a:r>
            <a:endParaRPr sz="2000">
              <a:latin typeface="Trebuchet MS"/>
              <a:cs typeface="Trebuchet MS"/>
            </a:endParaRPr>
          </a:p>
          <a:p>
            <a:pPr marL="788670" lvl="1" indent="-347345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80" dirty="0">
                <a:latin typeface="Trebuchet MS"/>
                <a:cs typeface="Trebuchet MS"/>
              </a:rPr>
              <a:t>Inverting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image</a:t>
            </a:r>
            <a:endParaRPr sz="2000">
              <a:latin typeface="Trebuchet MS"/>
              <a:cs typeface="Trebuchet MS"/>
            </a:endParaRPr>
          </a:p>
          <a:p>
            <a:pPr marL="508634" indent="-411480">
              <a:lnSpc>
                <a:spcPct val="100000"/>
              </a:lnSpc>
              <a:spcBef>
                <a:spcPts val="54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508000" algn="l"/>
                <a:tab pos="508634" algn="l"/>
              </a:tabLst>
            </a:pPr>
            <a:r>
              <a:rPr spc="-95" dirty="0"/>
              <a:t>Point</a:t>
            </a:r>
            <a:r>
              <a:rPr spc="-204" dirty="0"/>
              <a:t> </a:t>
            </a:r>
            <a:r>
              <a:rPr spc="-90" dirty="0"/>
              <a:t>operations</a:t>
            </a:r>
            <a:r>
              <a:rPr spc="-180" dirty="0"/>
              <a:t> </a:t>
            </a:r>
            <a:r>
              <a:rPr spc="-90" dirty="0"/>
              <a:t>only</a:t>
            </a:r>
            <a:r>
              <a:rPr spc="-190" dirty="0"/>
              <a:t> </a:t>
            </a:r>
            <a:r>
              <a:rPr spc="-140" dirty="0"/>
              <a:t>shift,</a:t>
            </a:r>
            <a:r>
              <a:rPr spc="-170" dirty="0"/>
              <a:t> </a:t>
            </a:r>
            <a:r>
              <a:rPr spc="-100" dirty="0"/>
              <a:t>merge</a:t>
            </a:r>
            <a:r>
              <a:rPr spc="-185" dirty="0"/>
              <a:t> </a:t>
            </a:r>
            <a:r>
              <a:rPr spc="-90" dirty="0"/>
              <a:t>histogram</a:t>
            </a:r>
            <a:r>
              <a:rPr spc="-195" dirty="0"/>
              <a:t> </a:t>
            </a:r>
            <a:r>
              <a:rPr spc="-100" dirty="0"/>
              <a:t>entries</a:t>
            </a:r>
          </a:p>
          <a:p>
            <a:pPr marL="440055" indent="-342900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39420" algn="l"/>
                <a:tab pos="440055" algn="l"/>
              </a:tabLst>
            </a:pPr>
            <a:r>
              <a:rPr spc="-90" dirty="0"/>
              <a:t>Operations</a:t>
            </a:r>
            <a:r>
              <a:rPr spc="-185" dirty="0"/>
              <a:t> </a:t>
            </a:r>
            <a:r>
              <a:rPr spc="-114" dirty="0"/>
              <a:t>that</a:t>
            </a:r>
            <a:r>
              <a:rPr spc="-200" dirty="0"/>
              <a:t> </a:t>
            </a:r>
            <a:r>
              <a:rPr spc="-100" dirty="0"/>
              <a:t>merge</a:t>
            </a:r>
            <a:r>
              <a:rPr spc="-180" dirty="0"/>
              <a:t> </a:t>
            </a:r>
            <a:r>
              <a:rPr spc="-90" dirty="0"/>
              <a:t>histogram</a:t>
            </a:r>
            <a:r>
              <a:rPr spc="-195" dirty="0"/>
              <a:t> </a:t>
            </a:r>
            <a:r>
              <a:rPr spc="-80" dirty="0"/>
              <a:t>bins</a:t>
            </a:r>
            <a:r>
              <a:rPr spc="-185" dirty="0"/>
              <a:t> </a:t>
            </a:r>
            <a:r>
              <a:rPr spc="-114" dirty="0"/>
              <a:t>are</a:t>
            </a:r>
            <a:r>
              <a:rPr spc="-180" dirty="0"/>
              <a:t> </a:t>
            </a:r>
            <a:r>
              <a:rPr spc="-110" dirty="0"/>
              <a:t>irreversible</a:t>
            </a:r>
          </a:p>
        </p:txBody>
      </p:sp>
      <p:sp>
        <p:nvSpPr>
          <p:cNvPr id="4" name="object 4"/>
          <p:cNvSpPr/>
          <p:nvPr/>
        </p:nvSpPr>
        <p:spPr>
          <a:xfrm>
            <a:off x="2260547" y="4334477"/>
            <a:ext cx="3924792" cy="2860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37502" y="5132323"/>
            <a:ext cx="1979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Combining histogram  operation easier to  observe on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90209" y="5044440"/>
            <a:ext cx="1447165" cy="486409"/>
          </a:xfrm>
          <a:custGeom>
            <a:avLst/>
            <a:gdLst/>
            <a:ahLst/>
            <a:cxnLst/>
            <a:rect l="l" t="t" r="r" b="b"/>
            <a:pathLst>
              <a:path w="1447165" h="486410">
                <a:moveTo>
                  <a:pt x="114299" y="13716"/>
                </a:moveTo>
                <a:lnTo>
                  <a:pt x="112775" y="8382"/>
                </a:lnTo>
                <a:lnTo>
                  <a:pt x="112013" y="3810"/>
                </a:lnTo>
                <a:lnTo>
                  <a:pt x="106679" y="0"/>
                </a:lnTo>
                <a:lnTo>
                  <a:pt x="101345" y="1524"/>
                </a:lnTo>
                <a:lnTo>
                  <a:pt x="0" y="25146"/>
                </a:lnTo>
                <a:lnTo>
                  <a:pt x="15239" y="41876"/>
                </a:lnTo>
                <a:lnTo>
                  <a:pt x="15239" y="39624"/>
                </a:lnTo>
                <a:lnTo>
                  <a:pt x="20573" y="21336"/>
                </a:lnTo>
                <a:lnTo>
                  <a:pt x="53923" y="31775"/>
                </a:lnTo>
                <a:lnTo>
                  <a:pt x="105917" y="19812"/>
                </a:lnTo>
                <a:lnTo>
                  <a:pt x="111251" y="19050"/>
                </a:lnTo>
                <a:lnTo>
                  <a:pt x="114299" y="13716"/>
                </a:lnTo>
                <a:close/>
              </a:path>
              <a:path w="1447165" h="486410">
                <a:moveTo>
                  <a:pt x="53923" y="31775"/>
                </a:moveTo>
                <a:lnTo>
                  <a:pt x="20573" y="21336"/>
                </a:lnTo>
                <a:lnTo>
                  <a:pt x="15239" y="39624"/>
                </a:lnTo>
                <a:lnTo>
                  <a:pt x="19811" y="41055"/>
                </a:lnTo>
                <a:lnTo>
                  <a:pt x="19811" y="39624"/>
                </a:lnTo>
                <a:lnTo>
                  <a:pt x="24383" y="24384"/>
                </a:lnTo>
                <a:lnTo>
                  <a:pt x="35133" y="36098"/>
                </a:lnTo>
                <a:lnTo>
                  <a:pt x="53923" y="31775"/>
                </a:lnTo>
                <a:close/>
              </a:path>
              <a:path w="1447165" h="486410">
                <a:moveTo>
                  <a:pt x="87629" y="99060"/>
                </a:moveTo>
                <a:lnTo>
                  <a:pt x="87629" y="92964"/>
                </a:lnTo>
                <a:lnTo>
                  <a:pt x="83819" y="89154"/>
                </a:lnTo>
                <a:lnTo>
                  <a:pt x="47690" y="49782"/>
                </a:lnTo>
                <a:lnTo>
                  <a:pt x="15239" y="39624"/>
                </a:lnTo>
                <a:lnTo>
                  <a:pt x="15239" y="41876"/>
                </a:lnTo>
                <a:lnTo>
                  <a:pt x="70103" y="102108"/>
                </a:lnTo>
                <a:lnTo>
                  <a:pt x="73913" y="105918"/>
                </a:lnTo>
                <a:lnTo>
                  <a:pt x="80009" y="105918"/>
                </a:lnTo>
                <a:lnTo>
                  <a:pt x="83819" y="102870"/>
                </a:lnTo>
                <a:lnTo>
                  <a:pt x="87629" y="99060"/>
                </a:lnTo>
                <a:close/>
              </a:path>
              <a:path w="1447165" h="486410">
                <a:moveTo>
                  <a:pt x="35133" y="36098"/>
                </a:moveTo>
                <a:lnTo>
                  <a:pt x="24383" y="24384"/>
                </a:lnTo>
                <a:lnTo>
                  <a:pt x="19811" y="39624"/>
                </a:lnTo>
                <a:lnTo>
                  <a:pt x="35133" y="36098"/>
                </a:lnTo>
                <a:close/>
              </a:path>
              <a:path w="1447165" h="486410">
                <a:moveTo>
                  <a:pt x="47690" y="49782"/>
                </a:moveTo>
                <a:lnTo>
                  <a:pt x="35133" y="36098"/>
                </a:lnTo>
                <a:lnTo>
                  <a:pt x="19811" y="39624"/>
                </a:lnTo>
                <a:lnTo>
                  <a:pt x="19811" y="41055"/>
                </a:lnTo>
                <a:lnTo>
                  <a:pt x="47690" y="49782"/>
                </a:lnTo>
                <a:close/>
              </a:path>
              <a:path w="1447165" h="486410">
                <a:moveTo>
                  <a:pt x="1447037" y="467868"/>
                </a:moveTo>
                <a:lnTo>
                  <a:pt x="53923" y="31775"/>
                </a:lnTo>
                <a:lnTo>
                  <a:pt x="35133" y="36098"/>
                </a:lnTo>
                <a:lnTo>
                  <a:pt x="47690" y="49782"/>
                </a:lnTo>
                <a:lnTo>
                  <a:pt x="1441703" y="486156"/>
                </a:lnTo>
                <a:lnTo>
                  <a:pt x="1447037" y="4678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607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Automatic </a:t>
            </a:r>
            <a:r>
              <a:rPr sz="3600" spc="-190" dirty="0"/>
              <a:t>Contrast</a:t>
            </a:r>
            <a:r>
              <a:rPr sz="3600" spc="-380" dirty="0"/>
              <a:t> </a:t>
            </a:r>
            <a:r>
              <a:rPr sz="3600" spc="-195" dirty="0"/>
              <a:t>Adjustment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81227" y="1824227"/>
            <a:ext cx="8238743" cy="4418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301" y="1951735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1828" y="6167628"/>
            <a:ext cx="3342132" cy="740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904" y="4642104"/>
            <a:ext cx="4003547" cy="2025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8552" y="4721352"/>
            <a:ext cx="4123944" cy="661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89702" y="5818123"/>
            <a:ext cx="908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If 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575" b="1" i="1" baseline="-21164" dirty="0">
                <a:latin typeface="Arial"/>
                <a:cs typeface="Arial"/>
              </a:rPr>
              <a:t>min </a:t>
            </a:r>
            <a:r>
              <a:rPr sz="1600" b="1" dirty="0">
                <a:latin typeface="Arial"/>
                <a:cs typeface="Arial"/>
              </a:rPr>
              <a:t>=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1192" y="5818123"/>
            <a:ext cx="16833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010" algn="l"/>
              </a:tabLst>
            </a:pPr>
            <a:r>
              <a:rPr sz="1600" b="1" dirty="0">
                <a:latin typeface="Arial"/>
                <a:cs typeface="Arial"/>
              </a:rPr>
              <a:t>and	</a:t>
            </a:r>
            <a:r>
              <a:rPr sz="1600" b="1" i="1" spc="5" dirty="0">
                <a:latin typeface="Arial"/>
                <a:cs typeface="Arial"/>
              </a:rPr>
              <a:t>a</a:t>
            </a:r>
            <a:r>
              <a:rPr sz="1575" b="1" i="1" spc="7" baseline="-21164" dirty="0">
                <a:latin typeface="Arial"/>
                <a:cs typeface="Arial"/>
              </a:rPr>
              <a:t>max </a:t>
            </a:r>
            <a:r>
              <a:rPr sz="1600" b="1" dirty="0">
                <a:latin typeface="Arial"/>
                <a:cs typeface="Arial"/>
              </a:rPr>
              <a:t>=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1102" y="4521200"/>
            <a:ext cx="20040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Original intensity</a:t>
            </a:r>
            <a:r>
              <a:rPr sz="1400" b="1" spc="-3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9710" y="6538974"/>
            <a:ext cx="16992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00B0F0"/>
                </a:solidFill>
                <a:latin typeface="Arial"/>
                <a:cs typeface="Arial"/>
              </a:rPr>
              <a:t>New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intensity</a:t>
            </a:r>
            <a:r>
              <a:rPr sz="1400" b="1" spc="-5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1302512"/>
            <a:ext cx="7064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Effects </a:t>
            </a:r>
            <a:r>
              <a:rPr spc="-135" dirty="0"/>
              <a:t>of </a:t>
            </a:r>
            <a:r>
              <a:rPr spc="-160" dirty="0"/>
              <a:t>Automatic </a:t>
            </a:r>
            <a:r>
              <a:rPr spc="-170" dirty="0"/>
              <a:t>Contrast</a:t>
            </a:r>
            <a:r>
              <a:rPr spc="-495" dirty="0"/>
              <a:t> </a:t>
            </a:r>
            <a:r>
              <a:rPr spc="-175" dirty="0"/>
              <a:t>Adjustment</a:t>
            </a:r>
          </a:p>
        </p:txBody>
      </p:sp>
      <p:sp>
        <p:nvSpPr>
          <p:cNvPr id="3" name="object 3"/>
          <p:cNvSpPr/>
          <p:nvPr/>
        </p:nvSpPr>
        <p:spPr>
          <a:xfrm>
            <a:off x="1013722" y="2344015"/>
            <a:ext cx="2470641" cy="3871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3323" y="2331843"/>
            <a:ext cx="2498095" cy="3883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8939" y="6351523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Original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6932" y="6275331"/>
            <a:ext cx="2278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B0F0"/>
                </a:solidFill>
                <a:latin typeface="Arial"/>
                <a:cs typeface="Arial"/>
              </a:rPr>
              <a:t>Result of automatic  Contrast</a:t>
            </a:r>
            <a:r>
              <a:rPr sz="1800" b="1" spc="-17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B0F0"/>
                </a:solidFill>
                <a:latin typeface="Arial"/>
                <a:cs typeface="Arial"/>
              </a:rPr>
              <a:t>Adjustment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3292" y="4751323"/>
            <a:ext cx="17424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Linearly stretching  range causes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gaps  in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7000" y="5007864"/>
            <a:ext cx="994410" cy="110489"/>
          </a:xfrm>
          <a:custGeom>
            <a:avLst/>
            <a:gdLst/>
            <a:ahLst/>
            <a:cxnLst/>
            <a:rect l="l" t="t" r="r" b="b"/>
            <a:pathLst>
              <a:path w="994409" h="110489">
                <a:moveTo>
                  <a:pt x="105918" y="10668"/>
                </a:moveTo>
                <a:lnTo>
                  <a:pt x="101346" y="1524"/>
                </a:lnTo>
                <a:lnTo>
                  <a:pt x="95250" y="0"/>
                </a:lnTo>
                <a:lnTo>
                  <a:pt x="90677" y="2286"/>
                </a:lnTo>
                <a:lnTo>
                  <a:pt x="0" y="54863"/>
                </a:lnTo>
                <a:lnTo>
                  <a:pt x="19049" y="65909"/>
                </a:lnTo>
                <a:lnTo>
                  <a:pt x="19049" y="45720"/>
                </a:lnTo>
                <a:lnTo>
                  <a:pt x="54601" y="45720"/>
                </a:lnTo>
                <a:lnTo>
                  <a:pt x="100583" y="19050"/>
                </a:lnTo>
                <a:lnTo>
                  <a:pt x="104394" y="16001"/>
                </a:lnTo>
                <a:lnTo>
                  <a:pt x="105918" y="10668"/>
                </a:lnTo>
                <a:close/>
              </a:path>
              <a:path w="994409" h="110489">
                <a:moveTo>
                  <a:pt x="54601" y="45720"/>
                </a:moveTo>
                <a:lnTo>
                  <a:pt x="19049" y="45720"/>
                </a:lnTo>
                <a:lnTo>
                  <a:pt x="19049" y="64770"/>
                </a:lnTo>
                <a:lnTo>
                  <a:pt x="24384" y="64770"/>
                </a:lnTo>
                <a:lnTo>
                  <a:pt x="24384" y="46482"/>
                </a:lnTo>
                <a:lnTo>
                  <a:pt x="38712" y="54935"/>
                </a:lnTo>
                <a:lnTo>
                  <a:pt x="54601" y="45720"/>
                </a:lnTo>
                <a:close/>
              </a:path>
              <a:path w="994409" h="110489">
                <a:moveTo>
                  <a:pt x="105918" y="99822"/>
                </a:moveTo>
                <a:lnTo>
                  <a:pt x="104394" y="93725"/>
                </a:lnTo>
                <a:lnTo>
                  <a:pt x="100583" y="91439"/>
                </a:lnTo>
                <a:lnTo>
                  <a:pt x="55380" y="64770"/>
                </a:lnTo>
                <a:lnTo>
                  <a:pt x="19049" y="64770"/>
                </a:lnTo>
                <a:lnTo>
                  <a:pt x="19049" y="65909"/>
                </a:lnTo>
                <a:lnTo>
                  <a:pt x="90677" y="107441"/>
                </a:lnTo>
                <a:lnTo>
                  <a:pt x="95250" y="110489"/>
                </a:lnTo>
                <a:lnTo>
                  <a:pt x="101346" y="108965"/>
                </a:lnTo>
                <a:lnTo>
                  <a:pt x="105918" y="99822"/>
                </a:lnTo>
                <a:close/>
              </a:path>
              <a:path w="994409" h="110489">
                <a:moveTo>
                  <a:pt x="38712" y="54935"/>
                </a:moveTo>
                <a:lnTo>
                  <a:pt x="24384" y="46482"/>
                </a:lnTo>
                <a:lnTo>
                  <a:pt x="24384" y="63246"/>
                </a:lnTo>
                <a:lnTo>
                  <a:pt x="38712" y="54935"/>
                </a:lnTo>
                <a:close/>
              </a:path>
              <a:path w="994409" h="110489">
                <a:moveTo>
                  <a:pt x="55380" y="64770"/>
                </a:moveTo>
                <a:lnTo>
                  <a:pt x="38712" y="54935"/>
                </a:lnTo>
                <a:lnTo>
                  <a:pt x="24384" y="63246"/>
                </a:lnTo>
                <a:lnTo>
                  <a:pt x="24384" y="64770"/>
                </a:lnTo>
                <a:lnTo>
                  <a:pt x="55380" y="64770"/>
                </a:lnTo>
                <a:close/>
              </a:path>
              <a:path w="994409" h="110489">
                <a:moveTo>
                  <a:pt x="994409" y="64770"/>
                </a:moveTo>
                <a:lnTo>
                  <a:pt x="994409" y="45720"/>
                </a:lnTo>
                <a:lnTo>
                  <a:pt x="54601" y="45720"/>
                </a:lnTo>
                <a:lnTo>
                  <a:pt x="38712" y="54935"/>
                </a:lnTo>
                <a:lnTo>
                  <a:pt x="55380" y="64770"/>
                </a:lnTo>
                <a:lnTo>
                  <a:pt x="994409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1239265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5" dirty="0">
                <a:solidFill>
                  <a:srgbClr val="330065"/>
                </a:solidFill>
                <a:latin typeface="Trebuchet MS"/>
                <a:cs typeface="Trebuchet MS"/>
              </a:rPr>
              <a:t>Modified </a:t>
            </a:r>
            <a:r>
              <a:rPr sz="3600" b="1" spc="-190" dirty="0">
                <a:solidFill>
                  <a:srgbClr val="330065"/>
                </a:solidFill>
                <a:latin typeface="Trebuchet MS"/>
                <a:cs typeface="Trebuchet MS"/>
              </a:rPr>
              <a:t>Contrast</a:t>
            </a:r>
            <a:r>
              <a:rPr sz="3600" b="1" spc="-45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600" b="1" spc="-195" dirty="0">
                <a:solidFill>
                  <a:srgbClr val="330065"/>
                </a:solidFill>
                <a:latin typeface="Trebuchet MS"/>
                <a:cs typeface="Trebuchet MS"/>
              </a:rPr>
              <a:t>Adjustment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2179" y="2305996"/>
            <a:ext cx="7619382" cy="132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902" y="2299208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35" y="4002036"/>
            <a:ext cx="3230084" cy="287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7817" y="3865197"/>
            <a:ext cx="3051164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5707" y="4492683"/>
            <a:ext cx="3637603" cy="249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4612" y="5419399"/>
            <a:ext cx="4647353" cy="753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442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Histogram</a:t>
            </a:r>
            <a:r>
              <a:rPr sz="3600" spc="-325" dirty="0"/>
              <a:t> </a:t>
            </a:r>
            <a:r>
              <a:rPr sz="3600" spc="-204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991360"/>
            <a:ext cx="771080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5" dirty="0">
                <a:latin typeface="Trebuchet MS"/>
                <a:cs typeface="Trebuchet MS"/>
              </a:rPr>
              <a:t>Adjust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different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make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their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histograms  </a:t>
            </a:r>
            <a:r>
              <a:rPr sz="2800" spc="-130" dirty="0">
                <a:latin typeface="Trebuchet MS"/>
                <a:cs typeface="Trebuchet MS"/>
              </a:rPr>
              <a:t>(intensity </a:t>
            </a:r>
            <a:r>
              <a:rPr sz="2800" spc="-114" dirty="0">
                <a:latin typeface="Trebuchet MS"/>
                <a:cs typeface="Trebuchet MS"/>
              </a:rPr>
              <a:t>distributions)</a:t>
            </a:r>
            <a:r>
              <a:rPr sz="2800" spc="-26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similar</a:t>
            </a:r>
            <a:endParaRPr sz="2800">
              <a:latin typeface="Trebuchet MS"/>
              <a:cs typeface="Trebuchet MS"/>
            </a:endParaRPr>
          </a:p>
          <a:p>
            <a:pPr marL="355600" marR="79375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5" dirty="0">
                <a:latin typeface="Trebuchet MS"/>
                <a:cs typeface="Trebuchet MS"/>
              </a:rPr>
              <a:t>Apply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point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operation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that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changes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histogram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of  </a:t>
            </a:r>
            <a:r>
              <a:rPr sz="2800" spc="-120" dirty="0">
                <a:latin typeface="Trebuchet MS"/>
                <a:cs typeface="Trebuchet MS"/>
              </a:rPr>
              <a:t>modified </a:t>
            </a:r>
            <a:r>
              <a:rPr sz="2800" spc="-125" dirty="0">
                <a:latin typeface="Trebuchet MS"/>
                <a:cs typeface="Trebuchet MS"/>
              </a:rPr>
              <a:t>image </a:t>
            </a:r>
            <a:r>
              <a:rPr sz="2800" spc="-110" dirty="0">
                <a:latin typeface="Trebuchet MS"/>
                <a:cs typeface="Trebuchet MS"/>
              </a:rPr>
              <a:t>into </a:t>
            </a:r>
            <a:r>
              <a:rPr sz="2800" b="1" spc="-145" dirty="0">
                <a:solidFill>
                  <a:srgbClr val="00B0F0"/>
                </a:solidFill>
                <a:latin typeface="Trebuchet MS"/>
                <a:cs typeface="Trebuchet MS"/>
              </a:rPr>
              <a:t>uniform</a:t>
            </a:r>
            <a:r>
              <a:rPr sz="2800" b="1" spc="-535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00B0F0"/>
                </a:solidFill>
                <a:latin typeface="Trebuchet MS"/>
                <a:cs typeface="Trebuchet MS"/>
              </a:rPr>
              <a:t>distribution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9171" y="4110176"/>
            <a:ext cx="4426721" cy="2926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8772" y="4826000"/>
            <a:ext cx="904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8772" y="612444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Cumulative  Histogram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18464"/>
            <a:ext cx="5570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0" dirty="0"/>
              <a:t>Thresholding </a:t>
            </a:r>
            <a:r>
              <a:rPr sz="3600" spc="-165" dirty="0"/>
              <a:t>and</a:t>
            </a:r>
            <a:r>
              <a:rPr sz="3600" spc="-340" dirty="0"/>
              <a:t> </a:t>
            </a:r>
            <a:r>
              <a:rPr sz="3600" spc="-16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686560"/>
            <a:ext cx="3744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  <a:tab pos="3188970" algn="l"/>
              </a:tabLst>
            </a:pPr>
            <a:r>
              <a:rPr sz="2800" spc="-140" dirty="0">
                <a:solidFill>
                  <a:prstClr val="black"/>
                </a:solidFill>
                <a:latin typeface="Trebuchet MS"/>
                <a:cs typeface="Trebuchet MS"/>
              </a:rPr>
              <a:t>Example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wit</a:t>
            </a:r>
            <a:r>
              <a:rPr sz="2800" spc="-13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i="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775" i="1" spc="-157" baseline="-2102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2775" i="1" spc="-195" baseline="-21021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2775" i="1" spc="-202" baseline="-210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r>
              <a:rPr sz="28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sz="2800" spc="-50" dirty="0">
                <a:solidFill>
                  <a:prstClr val="black"/>
                </a:solidFill>
                <a:latin typeface="Trebuchet MS"/>
                <a:cs typeface="Trebuchet MS"/>
              </a:rPr>
              <a:t>128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2999" y="6546532"/>
            <a:ext cx="82708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Thresholding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splits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histogram,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merges</a:t>
            </a:r>
            <a:r>
              <a:rPr sz="28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halves</a:t>
            </a:r>
            <a:r>
              <a:rPr sz="280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into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i="1" spc="-3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775" i="1" spc="-44" baseline="-21021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775" i="1" spc="-202" baseline="-210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i="1" spc="-3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775" i="1" spc="-44" baseline="-210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775" baseline="-21021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1426" y="2356102"/>
            <a:ext cx="5186173" cy="3206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9551" y="7315200"/>
            <a:ext cx="3945175" cy="170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9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546" y="887984"/>
            <a:ext cx="442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Histogram</a:t>
            </a:r>
            <a:r>
              <a:rPr sz="3600" spc="-325" dirty="0"/>
              <a:t> </a:t>
            </a:r>
            <a:r>
              <a:rPr sz="3600" spc="-204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1758187"/>
            <a:ext cx="7753984" cy="33559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spc="-110" dirty="0">
                <a:latin typeface="Trebuchet MS"/>
                <a:cs typeface="Trebuchet MS"/>
              </a:rPr>
              <a:t>Spreading </a:t>
            </a:r>
            <a:r>
              <a:rPr sz="2800" spc="-90" dirty="0">
                <a:latin typeface="Trebuchet MS"/>
                <a:cs typeface="Trebuchet MS"/>
              </a:rPr>
              <a:t>out </a:t>
            </a:r>
            <a:r>
              <a:rPr sz="2800" spc="-125" dirty="0">
                <a:latin typeface="Trebuchet MS"/>
                <a:cs typeface="Trebuchet MS"/>
              </a:rPr>
              <a:t>the frequencies </a:t>
            </a:r>
            <a:r>
              <a:rPr sz="2800" spc="-110" dirty="0">
                <a:latin typeface="Trebuchet MS"/>
                <a:cs typeface="Trebuchet MS"/>
              </a:rPr>
              <a:t>in </a:t>
            </a:r>
            <a:r>
              <a:rPr sz="2800" spc="-95" dirty="0">
                <a:latin typeface="Trebuchet MS"/>
                <a:cs typeface="Trebuchet MS"/>
              </a:rPr>
              <a:t>an </a:t>
            </a:r>
            <a:r>
              <a:rPr sz="2800" spc="-125" dirty="0">
                <a:latin typeface="Trebuchet MS"/>
                <a:cs typeface="Trebuchet MS"/>
              </a:rPr>
              <a:t>image </a:t>
            </a:r>
            <a:r>
              <a:rPr sz="2800" spc="-110" dirty="0">
                <a:latin typeface="Trebuchet MS"/>
                <a:cs typeface="Trebuchet MS"/>
              </a:rPr>
              <a:t>(or  </a:t>
            </a:r>
            <a:r>
              <a:rPr sz="2800" spc="-135" dirty="0">
                <a:latin typeface="Trebuchet MS"/>
                <a:cs typeface="Trebuchet MS"/>
              </a:rPr>
              <a:t>equalizing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image)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is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simple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way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improve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dark  </a:t>
            </a:r>
            <a:r>
              <a:rPr sz="2800" spc="-75" dirty="0">
                <a:latin typeface="Trebuchet MS"/>
                <a:cs typeface="Trebuchet MS"/>
              </a:rPr>
              <a:t>or </a:t>
            </a:r>
            <a:r>
              <a:rPr sz="2800" spc="-90" dirty="0">
                <a:latin typeface="Trebuchet MS"/>
                <a:cs typeface="Trebuchet MS"/>
              </a:rPr>
              <a:t>washed out</a:t>
            </a:r>
            <a:r>
              <a:rPr sz="2800" spc="-47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800" spc="-125" dirty="0">
                <a:latin typeface="Trebuchet MS"/>
                <a:cs typeface="Trebuchet MS"/>
              </a:rPr>
              <a:t>Can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expressed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as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transformation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histogram</a:t>
            </a:r>
            <a:endParaRPr sz="2800">
              <a:latin typeface="Trebuchet MS"/>
              <a:cs typeface="Trebuchet MS"/>
            </a:endParaRPr>
          </a:p>
          <a:p>
            <a:pPr marL="704850" indent="-704850">
              <a:lnSpc>
                <a:spcPct val="100000"/>
              </a:lnSpc>
              <a:spcBef>
                <a:spcPts val="34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  <a:tab pos="1270000" algn="l"/>
              </a:tabLst>
            </a:pPr>
            <a:r>
              <a:rPr sz="2600" i="1" spc="-85" dirty="0">
                <a:latin typeface="Times New Roman"/>
                <a:cs typeface="Times New Roman"/>
              </a:rPr>
              <a:t>r</a:t>
            </a:r>
            <a:r>
              <a:rPr sz="2550" i="1" spc="-127" baseline="-21241" dirty="0">
                <a:latin typeface="Times New Roman"/>
                <a:cs typeface="Times New Roman"/>
              </a:rPr>
              <a:t>k</a:t>
            </a:r>
            <a:r>
              <a:rPr sz="2600" spc="-85" dirty="0">
                <a:latin typeface="Trebuchet MS"/>
                <a:cs typeface="Trebuchet MS"/>
              </a:rPr>
              <a:t>:	</a:t>
            </a:r>
            <a:r>
              <a:rPr sz="2600" spc="-105" dirty="0">
                <a:latin typeface="Trebuchet MS"/>
                <a:cs typeface="Trebuchet MS"/>
              </a:rPr>
              <a:t>input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intensity</a:t>
            </a:r>
            <a:endParaRPr sz="2600">
              <a:latin typeface="Trebuchet MS"/>
              <a:cs typeface="Trebuchet MS"/>
            </a:endParaRPr>
          </a:p>
          <a:p>
            <a:pPr marL="704850" indent="-704850">
              <a:lnSpc>
                <a:spcPct val="100000"/>
              </a:lnSpc>
              <a:spcBef>
                <a:spcPts val="31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  <a:tab pos="1270000" algn="l"/>
              </a:tabLst>
            </a:pPr>
            <a:r>
              <a:rPr sz="2600" i="1" spc="-85" dirty="0">
                <a:latin typeface="Times New Roman"/>
                <a:cs typeface="Times New Roman"/>
              </a:rPr>
              <a:t>s</a:t>
            </a:r>
            <a:r>
              <a:rPr sz="2550" i="1" spc="-127" baseline="-21241" dirty="0">
                <a:latin typeface="Times New Roman"/>
                <a:cs typeface="Times New Roman"/>
              </a:rPr>
              <a:t>k</a:t>
            </a:r>
            <a:r>
              <a:rPr sz="2600" spc="-85" dirty="0">
                <a:latin typeface="Trebuchet MS"/>
                <a:cs typeface="Trebuchet MS"/>
              </a:rPr>
              <a:t>:	</a:t>
            </a:r>
            <a:r>
              <a:rPr sz="2600" spc="-95" dirty="0">
                <a:latin typeface="Trebuchet MS"/>
                <a:cs typeface="Trebuchet MS"/>
              </a:rPr>
              <a:t>processed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intensity</a:t>
            </a:r>
            <a:endParaRPr sz="2600">
              <a:latin typeface="Trebuchet MS"/>
              <a:cs typeface="Trebuchet MS"/>
            </a:endParaRPr>
          </a:p>
          <a:p>
            <a:pPr marL="704850" marR="3950335" indent="-704850">
              <a:lnSpc>
                <a:spcPts val="2800"/>
              </a:lnSpc>
              <a:spcBef>
                <a:spcPts val="67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  <a:tab pos="1269365" algn="l"/>
              </a:tabLst>
            </a:pPr>
            <a:r>
              <a:rPr sz="2600" i="1" spc="-135" dirty="0">
                <a:latin typeface="Times New Roman"/>
                <a:cs typeface="Times New Roman"/>
              </a:rPr>
              <a:t>k</a:t>
            </a:r>
            <a:r>
              <a:rPr sz="2600" spc="-135" dirty="0">
                <a:latin typeface="Trebuchet MS"/>
                <a:cs typeface="Trebuchet MS"/>
              </a:rPr>
              <a:t>:	</a:t>
            </a:r>
            <a:r>
              <a:rPr sz="2600" spc="-114" dirty="0">
                <a:latin typeface="Trebuchet MS"/>
                <a:cs typeface="Trebuchet MS"/>
              </a:rPr>
              <a:t>the intensity</a:t>
            </a:r>
            <a:r>
              <a:rPr sz="2600" spc="-35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range  </a:t>
            </a:r>
            <a:r>
              <a:rPr sz="2600" spc="-175" dirty="0">
                <a:latin typeface="Trebuchet MS"/>
                <a:cs typeface="Trebuchet MS"/>
              </a:rPr>
              <a:t>(e.g </a:t>
            </a:r>
            <a:r>
              <a:rPr sz="2600" spc="-135" dirty="0">
                <a:latin typeface="Trebuchet MS"/>
                <a:cs typeface="Trebuchet MS"/>
              </a:rPr>
              <a:t>0.0 </a:t>
            </a:r>
            <a:r>
              <a:rPr sz="2600" spc="335" dirty="0">
                <a:latin typeface="Trebuchet MS"/>
                <a:cs typeface="Trebuchet MS"/>
              </a:rPr>
              <a:t>–</a:t>
            </a:r>
            <a:r>
              <a:rPr sz="2600" spc="-285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1.0)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0563" y="5321047"/>
            <a:ext cx="1762760" cy="564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i="1" spc="30" dirty="0">
                <a:latin typeface="Times New Roman"/>
                <a:cs typeface="Times New Roman"/>
              </a:rPr>
              <a:t>s</a:t>
            </a:r>
            <a:r>
              <a:rPr sz="3075" i="1" spc="44" baseline="-24390" dirty="0">
                <a:latin typeface="Times New Roman"/>
                <a:cs typeface="Times New Roman"/>
              </a:rPr>
              <a:t>k </a:t>
            </a:r>
            <a:r>
              <a:rPr sz="3500" spc="15" dirty="0">
                <a:latin typeface="Symbol"/>
                <a:cs typeface="Symbol"/>
              </a:rPr>
              <a:t>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i="1" spc="20" dirty="0">
                <a:latin typeface="Times New Roman"/>
                <a:cs typeface="Times New Roman"/>
              </a:rPr>
              <a:t>T</a:t>
            </a:r>
            <a:r>
              <a:rPr sz="3500" i="1" spc="-645" dirty="0">
                <a:latin typeface="Times New Roman"/>
                <a:cs typeface="Times New Roman"/>
              </a:rPr>
              <a:t> </a:t>
            </a:r>
            <a:r>
              <a:rPr sz="3500" spc="-60" dirty="0">
                <a:latin typeface="Times New Roman"/>
                <a:cs typeface="Times New Roman"/>
              </a:rPr>
              <a:t>(</a:t>
            </a:r>
            <a:r>
              <a:rPr sz="3500" i="1" spc="-60" dirty="0">
                <a:latin typeface="Times New Roman"/>
                <a:cs typeface="Times New Roman"/>
              </a:rPr>
              <a:t>r</a:t>
            </a:r>
            <a:r>
              <a:rPr sz="3075" i="1" spc="-89" baseline="-24390" dirty="0">
                <a:latin typeface="Times New Roman"/>
                <a:cs typeface="Times New Roman"/>
              </a:rPr>
              <a:t>k </a:t>
            </a:r>
            <a:r>
              <a:rPr sz="3500" spc="10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1540" y="5462270"/>
            <a:ext cx="142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3538" y="5469128"/>
            <a:ext cx="198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processed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9354" y="6580123"/>
            <a:ext cx="152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Intensity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range  (e.g 0 –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255)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3552" y="5610605"/>
            <a:ext cx="765810" cy="110489"/>
          </a:xfrm>
          <a:custGeom>
            <a:avLst/>
            <a:gdLst/>
            <a:ahLst/>
            <a:cxnLst/>
            <a:rect l="l" t="t" r="r" b="b"/>
            <a:pathLst>
              <a:path w="765810" h="110489">
                <a:moveTo>
                  <a:pt x="728016" y="58208"/>
                </a:moveTo>
                <a:lnTo>
                  <a:pt x="711894" y="47571"/>
                </a:lnTo>
                <a:lnTo>
                  <a:pt x="762" y="7620"/>
                </a:lnTo>
                <a:lnTo>
                  <a:pt x="0" y="26670"/>
                </a:lnTo>
                <a:lnTo>
                  <a:pt x="711330" y="66632"/>
                </a:lnTo>
                <a:lnTo>
                  <a:pt x="728016" y="58208"/>
                </a:lnTo>
                <a:close/>
              </a:path>
              <a:path w="765810" h="110489">
                <a:moveTo>
                  <a:pt x="746760" y="69955"/>
                </a:moveTo>
                <a:lnTo>
                  <a:pt x="746760" y="49530"/>
                </a:lnTo>
                <a:lnTo>
                  <a:pt x="745998" y="68580"/>
                </a:lnTo>
                <a:lnTo>
                  <a:pt x="711330" y="66632"/>
                </a:lnTo>
                <a:lnTo>
                  <a:pt x="663702" y="90678"/>
                </a:lnTo>
                <a:lnTo>
                  <a:pt x="659130" y="92964"/>
                </a:lnTo>
                <a:lnTo>
                  <a:pt x="656844" y="99060"/>
                </a:lnTo>
                <a:lnTo>
                  <a:pt x="659892" y="103632"/>
                </a:lnTo>
                <a:lnTo>
                  <a:pt x="662178" y="108204"/>
                </a:lnTo>
                <a:lnTo>
                  <a:pt x="667512" y="110490"/>
                </a:lnTo>
                <a:lnTo>
                  <a:pt x="672084" y="108204"/>
                </a:lnTo>
                <a:lnTo>
                  <a:pt x="746760" y="69955"/>
                </a:lnTo>
                <a:close/>
              </a:path>
              <a:path w="765810" h="110489">
                <a:moveTo>
                  <a:pt x="765810" y="60198"/>
                </a:moveTo>
                <a:lnTo>
                  <a:pt x="678180" y="2286"/>
                </a:lnTo>
                <a:lnTo>
                  <a:pt x="673608" y="0"/>
                </a:lnTo>
                <a:lnTo>
                  <a:pt x="668274" y="762"/>
                </a:lnTo>
                <a:lnTo>
                  <a:pt x="662178" y="9906"/>
                </a:lnTo>
                <a:lnTo>
                  <a:pt x="663702" y="16002"/>
                </a:lnTo>
                <a:lnTo>
                  <a:pt x="667512" y="18288"/>
                </a:lnTo>
                <a:lnTo>
                  <a:pt x="711894" y="47571"/>
                </a:lnTo>
                <a:lnTo>
                  <a:pt x="746760" y="49530"/>
                </a:lnTo>
                <a:lnTo>
                  <a:pt x="746760" y="69955"/>
                </a:lnTo>
                <a:lnTo>
                  <a:pt x="765810" y="60198"/>
                </a:lnTo>
                <a:close/>
              </a:path>
              <a:path w="765810" h="110489">
                <a:moveTo>
                  <a:pt x="742188" y="68365"/>
                </a:moveTo>
                <a:lnTo>
                  <a:pt x="742188" y="51054"/>
                </a:lnTo>
                <a:lnTo>
                  <a:pt x="741426" y="67056"/>
                </a:lnTo>
                <a:lnTo>
                  <a:pt x="728016" y="58208"/>
                </a:lnTo>
                <a:lnTo>
                  <a:pt x="711330" y="66632"/>
                </a:lnTo>
                <a:lnTo>
                  <a:pt x="742188" y="68365"/>
                </a:lnTo>
                <a:close/>
              </a:path>
              <a:path w="765810" h="110489">
                <a:moveTo>
                  <a:pt x="746760" y="49530"/>
                </a:moveTo>
                <a:lnTo>
                  <a:pt x="711894" y="47571"/>
                </a:lnTo>
                <a:lnTo>
                  <a:pt x="728016" y="58208"/>
                </a:lnTo>
                <a:lnTo>
                  <a:pt x="742188" y="51054"/>
                </a:lnTo>
                <a:lnTo>
                  <a:pt x="742188" y="68365"/>
                </a:lnTo>
                <a:lnTo>
                  <a:pt x="745998" y="68580"/>
                </a:lnTo>
                <a:lnTo>
                  <a:pt x="746760" y="49530"/>
                </a:lnTo>
                <a:close/>
              </a:path>
              <a:path w="765810" h="110489">
                <a:moveTo>
                  <a:pt x="742188" y="51054"/>
                </a:moveTo>
                <a:lnTo>
                  <a:pt x="728016" y="58208"/>
                </a:lnTo>
                <a:lnTo>
                  <a:pt x="741426" y="67056"/>
                </a:lnTo>
                <a:lnTo>
                  <a:pt x="742188" y="510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2882" y="6019800"/>
            <a:ext cx="110489" cy="533400"/>
          </a:xfrm>
          <a:custGeom>
            <a:avLst/>
            <a:gdLst/>
            <a:ahLst/>
            <a:cxnLst/>
            <a:rect l="l" t="t" r="r" b="b"/>
            <a:pathLst>
              <a:path w="110489" h="533400">
                <a:moveTo>
                  <a:pt x="110489" y="95250"/>
                </a:moveTo>
                <a:lnTo>
                  <a:pt x="108203" y="90677"/>
                </a:lnTo>
                <a:lnTo>
                  <a:pt x="55625" y="0"/>
                </a:lnTo>
                <a:lnTo>
                  <a:pt x="3047" y="90677"/>
                </a:lnTo>
                <a:lnTo>
                  <a:pt x="0" y="95250"/>
                </a:lnTo>
                <a:lnTo>
                  <a:pt x="1523" y="101346"/>
                </a:lnTo>
                <a:lnTo>
                  <a:pt x="10667" y="105917"/>
                </a:lnTo>
                <a:lnTo>
                  <a:pt x="16763" y="104394"/>
                </a:lnTo>
                <a:lnTo>
                  <a:pt x="19050" y="100584"/>
                </a:lnTo>
                <a:lnTo>
                  <a:pt x="45719" y="55380"/>
                </a:lnTo>
                <a:lnTo>
                  <a:pt x="45719" y="19050"/>
                </a:lnTo>
                <a:lnTo>
                  <a:pt x="64769" y="19050"/>
                </a:lnTo>
                <a:lnTo>
                  <a:pt x="64769" y="54601"/>
                </a:lnTo>
                <a:lnTo>
                  <a:pt x="91439" y="100584"/>
                </a:lnTo>
                <a:lnTo>
                  <a:pt x="94487" y="104394"/>
                </a:lnTo>
                <a:lnTo>
                  <a:pt x="99821" y="105917"/>
                </a:lnTo>
                <a:lnTo>
                  <a:pt x="108965" y="101346"/>
                </a:lnTo>
                <a:lnTo>
                  <a:pt x="110489" y="95250"/>
                </a:lnTo>
                <a:close/>
              </a:path>
              <a:path w="110489" h="533400">
                <a:moveTo>
                  <a:pt x="64769" y="54601"/>
                </a:moveTo>
                <a:lnTo>
                  <a:pt x="64769" y="19050"/>
                </a:lnTo>
                <a:lnTo>
                  <a:pt x="45719" y="19050"/>
                </a:lnTo>
                <a:lnTo>
                  <a:pt x="45719" y="55380"/>
                </a:lnTo>
                <a:lnTo>
                  <a:pt x="47243" y="52797"/>
                </a:lnTo>
                <a:lnTo>
                  <a:pt x="47243" y="24384"/>
                </a:lnTo>
                <a:lnTo>
                  <a:pt x="64007" y="24384"/>
                </a:lnTo>
                <a:lnTo>
                  <a:pt x="64007" y="53287"/>
                </a:lnTo>
                <a:lnTo>
                  <a:pt x="64769" y="54601"/>
                </a:lnTo>
                <a:close/>
              </a:path>
              <a:path w="110489" h="533400">
                <a:moveTo>
                  <a:pt x="64769" y="533400"/>
                </a:moveTo>
                <a:lnTo>
                  <a:pt x="64769" y="54601"/>
                </a:lnTo>
                <a:lnTo>
                  <a:pt x="55554" y="38712"/>
                </a:lnTo>
                <a:lnTo>
                  <a:pt x="45719" y="55380"/>
                </a:lnTo>
                <a:lnTo>
                  <a:pt x="45719" y="533400"/>
                </a:lnTo>
                <a:lnTo>
                  <a:pt x="64769" y="533400"/>
                </a:lnTo>
                <a:close/>
              </a:path>
              <a:path w="110489" h="533400">
                <a:moveTo>
                  <a:pt x="64007" y="24384"/>
                </a:moveTo>
                <a:lnTo>
                  <a:pt x="47243" y="24384"/>
                </a:lnTo>
                <a:lnTo>
                  <a:pt x="55554" y="38712"/>
                </a:lnTo>
                <a:lnTo>
                  <a:pt x="64007" y="24384"/>
                </a:lnTo>
                <a:close/>
              </a:path>
              <a:path w="110489" h="533400">
                <a:moveTo>
                  <a:pt x="55554" y="38712"/>
                </a:moveTo>
                <a:lnTo>
                  <a:pt x="47243" y="24384"/>
                </a:lnTo>
                <a:lnTo>
                  <a:pt x="47243" y="52797"/>
                </a:lnTo>
                <a:lnTo>
                  <a:pt x="55554" y="38712"/>
                </a:lnTo>
                <a:close/>
              </a:path>
              <a:path w="110489" h="533400">
                <a:moveTo>
                  <a:pt x="64007" y="53287"/>
                </a:moveTo>
                <a:lnTo>
                  <a:pt x="64007" y="24384"/>
                </a:lnTo>
                <a:lnTo>
                  <a:pt x="55554" y="38712"/>
                </a:lnTo>
                <a:lnTo>
                  <a:pt x="64007" y="53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508" y="5577840"/>
            <a:ext cx="1538605" cy="110489"/>
          </a:xfrm>
          <a:custGeom>
            <a:avLst/>
            <a:gdLst/>
            <a:ahLst/>
            <a:cxnLst/>
            <a:rect l="l" t="t" r="r" b="b"/>
            <a:pathLst>
              <a:path w="1538604" h="110489">
                <a:moveTo>
                  <a:pt x="105917" y="9906"/>
                </a:moveTo>
                <a:lnTo>
                  <a:pt x="102869" y="6096"/>
                </a:lnTo>
                <a:lnTo>
                  <a:pt x="100583" y="1524"/>
                </a:lnTo>
                <a:lnTo>
                  <a:pt x="94487" y="0"/>
                </a:lnTo>
                <a:lnTo>
                  <a:pt x="89915" y="2286"/>
                </a:lnTo>
                <a:lnTo>
                  <a:pt x="0" y="54863"/>
                </a:lnTo>
                <a:lnTo>
                  <a:pt x="19049" y="66003"/>
                </a:lnTo>
                <a:lnTo>
                  <a:pt x="19049" y="45720"/>
                </a:lnTo>
                <a:lnTo>
                  <a:pt x="53839" y="45720"/>
                </a:lnTo>
                <a:lnTo>
                  <a:pt x="99821" y="19050"/>
                </a:lnTo>
                <a:lnTo>
                  <a:pt x="104393" y="16001"/>
                </a:lnTo>
                <a:lnTo>
                  <a:pt x="105917" y="9906"/>
                </a:lnTo>
                <a:close/>
              </a:path>
              <a:path w="1538604" h="110489">
                <a:moveTo>
                  <a:pt x="53839" y="45720"/>
                </a:moveTo>
                <a:lnTo>
                  <a:pt x="19049" y="45720"/>
                </a:lnTo>
                <a:lnTo>
                  <a:pt x="19049" y="64770"/>
                </a:lnTo>
                <a:lnTo>
                  <a:pt x="23621" y="64770"/>
                </a:lnTo>
                <a:lnTo>
                  <a:pt x="23621" y="46482"/>
                </a:lnTo>
                <a:lnTo>
                  <a:pt x="37950" y="54935"/>
                </a:lnTo>
                <a:lnTo>
                  <a:pt x="53839" y="45720"/>
                </a:lnTo>
                <a:close/>
              </a:path>
              <a:path w="1538604" h="110489">
                <a:moveTo>
                  <a:pt x="105917" y="99822"/>
                </a:moveTo>
                <a:lnTo>
                  <a:pt x="104393" y="93725"/>
                </a:lnTo>
                <a:lnTo>
                  <a:pt x="99821" y="91439"/>
                </a:lnTo>
                <a:lnTo>
                  <a:pt x="54618" y="64770"/>
                </a:lnTo>
                <a:lnTo>
                  <a:pt x="19049" y="64770"/>
                </a:lnTo>
                <a:lnTo>
                  <a:pt x="19049" y="66003"/>
                </a:lnTo>
                <a:lnTo>
                  <a:pt x="89915" y="107442"/>
                </a:lnTo>
                <a:lnTo>
                  <a:pt x="94487" y="110489"/>
                </a:lnTo>
                <a:lnTo>
                  <a:pt x="100583" y="108965"/>
                </a:lnTo>
                <a:lnTo>
                  <a:pt x="102869" y="104394"/>
                </a:lnTo>
                <a:lnTo>
                  <a:pt x="105917" y="99822"/>
                </a:lnTo>
                <a:close/>
              </a:path>
              <a:path w="1538604" h="110489">
                <a:moveTo>
                  <a:pt x="37950" y="54935"/>
                </a:moveTo>
                <a:lnTo>
                  <a:pt x="23621" y="46482"/>
                </a:lnTo>
                <a:lnTo>
                  <a:pt x="23621" y="63246"/>
                </a:lnTo>
                <a:lnTo>
                  <a:pt x="37950" y="54935"/>
                </a:lnTo>
                <a:close/>
              </a:path>
              <a:path w="1538604" h="110489">
                <a:moveTo>
                  <a:pt x="54618" y="64770"/>
                </a:moveTo>
                <a:lnTo>
                  <a:pt x="37950" y="54935"/>
                </a:lnTo>
                <a:lnTo>
                  <a:pt x="23621" y="63246"/>
                </a:lnTo>
                <a:lnTo>
                  <a:pt x="23621" y="64770"/>
                </a:lnTo>
                <a:lnTo>
                  <a:pt x="54618" y="64770"/>
                </a:lnTo>
                <a:close/>
              </a:path>
              <a:path w="1538604" h="110489">
                <a:moveTo>
                  <a:pt x="1538477" y="64769"/>
                </a:moveTo>
                <a:lnTo>
                  <a:pt x="1538477" y="45719"/>
                </a:lnTo>
                <a:lnTo>
                  <a:pt x="53839" y="45720"/>
                </a:lnTo>
                <a:lnTo>
                  <a:pt x="37950" y="54935"/>
                </a:lnTo>
                <a:lnTo>
                  <a:pt x="54618" y="64770"/>
                </a:lnTo>
                <a:lnTo>
                  <a:pt x="153847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234" y="993902"/>
            <a:ext cx="482600" cy="71774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spc="-204" dirty="0">
                <a:solidFill>
                  <a:srgbClr val="330065"/>
                </a:solidFill>
                <a:latin typeface="Trebuchet MS"/>
                <a:cs typeface="Trebuchet MS"/>
              </a:rPr>
              <a:t>Equalization </a:t>
            </a:r>
            <a:r>
              <a:rPr sz="3600" b="1" spc="-195" dirty="0">
                <a:solidFill>
                  <a:srgbClr val="330065"/>
                </a:solidFill>
                <a:latin typeface="Trebuchet MS"/>
                <a:cs typeface="Trebuchet MS"/>
              </a:rPr>
              <a:t>Transformation</a:t>
            </a:r>
            <a:r>
              <a:rPr sz="3600" b="1" spc="-37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600" b="1" spc="-229" dirty="0">
                <a:solidFill>
                  <a:srgbClr val="330065"/>
                </a:solidFill>
                <a:latin typeface="Trebuchet MS"/>
                <a:cs typeface="Trebuchet MS"/>
              </a:rPr>
              <a:t>Function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8993" y="6038650"/>
            <a:ext cx="2702177" cy="333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450" y="589026"/>
            <a:ext cx="198119" cy="262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045" y="595883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30">
                <a:moveTo>
                  <a:pt x="5035296" y="0"/>
                </a:moveTo>
                <a:lnTo>
                  <a:pt x="0" y="0"/>
                </a:lnTo>
                <a:lnTo>
                  <a:pt x="0" y="252222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2950" y="589026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045" y="613664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960" y="901446"/>
            <a:ext cx="4967478" cy="488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2208" y="6835902"/>
            <a:ext cx="1095375" cy="772160"/>
          </a:xfrm>
          <a:custGeom>
            <a:avLst/>
            <a:gdLst/>
            <a:ahLst/>
            <a:cxnLst/>
            <a:rect l="l" t="t" r="r" b="b"/>
            <a:pathLst>
              <a:path w="1095375" h="772159">
                <a:moveTo>
                  <a:pt x="351910" y="548018"/>
                </a:moveTo>
                <a:lnTo>
                  <a:pt x="403426" y="547592"/>
                </a:lnTo>
                <a:lnTo>
                  <a:pt x="453914" y="544381"/>
                </a:lnTo>
                <a:lnTo>
                  <a:pt x="503274" y="538452"/>
                </a:lnTo>
                <a:lnTo>
                  <a:pt x="551408" y="529874"/>
                </a:lnTo>
                <a:lnTo>
                  <a:pt x="598217" y="518715"/>
                </a:lnTo>
                <a:lnTo>
                  <a:pt x="643600" y="505043"/>
                </a:lnTo>
                <a:lnTo>
                  <a:pt x="687459" y="488926"/>
                </a:lnTo>
                <a:lnTo>
                  <a:pt x="729695" y="470431"/>
                </a:lnTo>
                <a:lnTo>
                  <a:pt x="770208" y="449628"/>
                </a:lnTo>
                <a:lnTo>
                  <a:pt x="808900" y="426583"/>
                </a:lnTo>
                <a:lnTo>
                  <a:pt x="845671" y="401366"/>
                </a:lnTo>
                <a:lnTo>
                  <a:pt x="880421" y="374043"/>
                </a:lnTo>
                <a:lnTo>
                  <a:pt x="913052" y="344683"/>
                </a:lnTo>
                <a:lnTo>
                  <a:pt x="943465" y="313354"/>
                </a:lnTo>
                <a:lnTo>
                  <a:pt x="971560" y="280124"/>
                </a:lnTo>
                <a:lnTo>
                  <a:pt x="997238" y="245061"/>
                </a:lnTo>
                <a:lnTo>
                  <a:pt x="1020399" y="208233"/>
                </a:lnTo>
                <a:lnTo>
                  <a:pt x="1040946" y="169708"/>
                </a:lnTo>
                <a:lnTo>
                  <a:pt x="1058777" y="129555"/>
                </a:lnTo>
                <a:lnTo>
                  <a:pt x="1073796" y="87840"/>
                </a:lnTo>
                <a:lnTo>
                  <a:pt x="1085901" y="44632"/>
                </a:lnTo>
                <a:lnTo>
                  <a:pt x="1094994" y="0"/>
                </a:lnTo>
                <a:lnTo>
                  <a:pt x="1061532" y="34340"/>
                </a:lnTo>
                <a:lnTo>
                  <a:pt x="1025576" y="66138"/>
                </a:lnTo>
                <a:lnTo>
                  <a:pt x="987267" y="95347"/>
                </a:lnTo>
                <a:lnTo>
                  <a:pt x="946748" y="121919"/>
                </a:lnTo>
                <a:lnTo>
                  <a:pt x="904159" y="145810"/>
                </a:lnTo>
                <a:lnTo>
                  <a:pt x="859642" y="166971"/>
                </a:lnTo>
                <a:lnTo>
                  <a:pt x="813339" y="185356"/>
                </a:lnTo>
                <a:lnTo>
                  <a:pt x="765392" y="200919"/>
                </a:lnTo>
                <a:lnTo>
                  <a:pt x="715942" y="213612"/>
                </a:lnTo>
                <a:lnTo>
                  <a:pt x="665130" y="223390"/>
                </a:lnTo>
                <a:lnTo>
                  <a:pt x="613099" y="230205"/>
                </a:lnTo>
                <a:lnTo>
                  <a:pt x="559990" y="234011"/>
                </a:lnTo>
                <a:lnTo>
                  <a:pt x="505944" y="234762"/>
                </a:lnTo>
                <a:lnTo>
                  <a:pt x="104739" y="234762"/>
                </a:lnTo>
                <a:lnTo>
                  <a:pt x="0" y="287274"/>
                </a:lnTo>
                <a:lnTo>
                  <a:pt x="101133" y="545592"/>
                </a:lnTo>
                <a:lnTo>
                  <a:pt x="299466" y="545592"/>
                </a:lnTo>
                <a:lnTo>
                  <a:pt x="351910" y="548018"/>
                </a:lnTo>
                <a:close/>
              </a:path>
              <a:path w="1095375" h="772159">
                <a:moveTo>
                  <a:pt x="104739" y="234762"/>
                </a:moveTo>
                <a:lnTo>
                  <a:pt x="505944" y="234762"/>
                </a:lnTo>
                <a:lnTo>
                  <a:pt x="451104" y="232410"/>
                </a:lnTo>
                <a:lnTo>
                  <a:pt x="560832" y="6095"/>
                </a:lnTo>
                <a:lnTo>
                  <a:pt x="104739" y="234762"/>
                </a:lnTo>
                <a:close/>
              </a:path>
              <a:path w="1095375" h="772159">
                <a:moveTo>
                  <a:pt x="189738" y="771906"/>
                </a:moveTo>
                <a:lnTo>
                  <a:pt x="299466" y="545592"/>
                </a:lnTo>
                <a:lnTo>
                  <a:pt x="101133" y="545592"/>
                </a:lnTo>
                <a:lnTo>
                  <a:pt x="189738" y="77190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7611" y="5641847"/>
            <a:ext cx="690880" cy="1362075"/>
          </a:xfrm>
          <a:custGeom>
            <a:avLst/>
            <a:gdLst/>
            <a:ahLst/>
            <a:cxnLst/>
            <a:rect l="l" t="t" r="r" b="b"/>
            <a:pathLst>
              <a:path w="690879" h="1362075">
                <a:moveTo>
                  <a:pt x="476250" y="1361694"/>
                </a:moveTo>
                <a:lnTo>
                  <a:pt x="628650" y="1048512"/>
                </a:lnTo>
                <a:lnTo>
                  <a:pt x="646105" y="1008943"/>
                </a:lnTo>
                <a:lnTo>
                  <a:pt x="660620" y="968679"/>
                </a:lnTo>
                <a:lnTo>
                  <a:pt x="672237" y="927819"/>
                </a:lnTo>
                <a:lnTo>
                  <a:pt x="681003" y="886461"/>
                </a:lnTo>
                <a:lnTo>
                  <a:pt x="686961" y="844703"/>
                </a:lnTo>
                <a:lnTo>
                  <a:pt x="690157" y="802643"/>
                </a:lnTo>
                <a:lnTo>
                  <a:pt x="690633" y="760380"/>
                </a:lnTo>
                <a:lnTo>
                  <a:pt x="688437" y="718012"/>
                </a:lnTo>
                <a:lnTo>
                  <a:pt x="683610" y="675638"/>
                </a:lnTo>
                <a:lnTo>
                  <a:pt x="676200" y="633355"/>
                </a:lnTo>
                <a:lnTo>
                  <a:pt x="666249" y="591262"/>
                </a:lnTo>
                <a:lnTo>
                  <a:pt x="653802" y="549457"/>
                </a:lnTo>
                <a:lnTo>
                  <a:pt x="638905" y="508039"/>
                </a:lnTo>
                <a:lnTo>
                  <a:pt x="621601" y="467106"/>
                </a:lnTo>
                <a:lnTo>
                  <a:pt x="601935" y="426755"/>
                </a:lnTo>
                <a:lnTo>
                  <a:pt x="579953" y="387087"/>
                </a:lnTo>
                <a:lnTo>
                  <a:pt x="555697" y="348198"/>
                </a:lnTo>
                <a:lnTo>
                  <a:pt x="529213" y="310187"/>
                </a:lnTo>
                <a:lnTo>
                  <a:pt x="500546" y="273152"/>
                </a:lnTo>
                <a:lnTo>
                  <a:pt x="469740" y="237193"/>
                </a:lnTo>
                <a:lnTo>
                  <a:pt x="436840" y="202406"/>
                </a:lnTo>
                <a:lnTo>
                  <a:pt x="401890" y="168890"/>
                </a:lnTo>
                <a:lnTo>
                  <a:pt x="364934" y="136744"/>
                </a:lnTo>
                <a:lnTo>
                  <a:pt x="326018" y="106066"/>
                </a:lnTo>
                <a:lnTo>
                  <a:pt x="285185" y="76955"/>
                </a:lnTo>
                <a:lnTo>
                  <a:pt x="242482" y="49507"/>
                </a:lnTo>
                <a:lnTo>
                  <a:pt x="197951" y="23823"/>
                </a:lnTo>
                <a:lnTo>
                  <a:pt x="151637" y="0"/>
                </a:lnTo>
                <a:lnTo>
                  <a:pt x="0" y="313944"/>
                </a:lnTo>
                <a:lnTo>
                  <a:pt x="46313" y="337691"/>
                </a:lnTo>
                <a:lnTo>
                  <a:pt x="90843" y="363310"/>
                </a:lnTo>
                <a:lnTo>
                  <a:pt x="133546" y="390702"/>
                </a:lnTo>
                <a:lnTo>
                  <a:pt x="174378" y="419768"/>
                </a:lnTo>
                <a:lnTo>
                  <a:pt x="213292" y="450409"/>
                </a:lnTo>
                <a:lnTo>
                  <a:pt x="250244" y="482524"/>
                </a:lnTo>
                <a:lnTo>
                  <a:pt x="285190" y="516016"/>
                </a:lnTo>
                <a:lnTo>
                  <a:pt x="318085" y="550786"/>
                </a:lnTo>
                <a:lnTo>
                  <a:pt x="348883" y="586733"/>
                </a:lnTo>
                <a:lnTo>
                  <a:pt x="377541" y="623759"/>
                </a:lnTo>
                <a:lnTo>
                  <a:pt x="404013" y="661764"/>
                </a:lnTo>
                <a:lnTo>
                  <a:pt x="428255" y="700651"/>
                </a:lnTo>
                <a:lnTo>
                  <a:pt x="450221" y="740318"/>
                </a:lnTo>
                <a:lnTo>
                  <a:pt x="469868" y="780669"/>
                </a:lnTo>
                <a:lnTo>
                  <a:pt x="487150" y="821602"/>
                </a:lnTo>
                <a:lnTo>
                  <a:pt x="502022" y="863019"/>
                </a:lnTo>
                <a:lnTo>
                  <a:pt x="514440" y="904821"/>
                </a:lnTo>
                <a:lnTo>
                  <a:pt x="524359" y="946909"/>
                </a:lnTo>
                <a:lnTo>
                  <a:pt x="531734" y="989183"/>
                </a:lnTo>
                <a:lnTo>
                  <a:pt x="536521" y="1031545"/>
                </a:lnTo>
                <a:lnTo>
                  <a:pt x="538674" y="1073896"/>
                </a:lnTo>
                <a:lnTo>
                  <a:pt x="538149" y="1116135"/>
                </a:lnTo>
                <a:lnTo>
                  <a:pt x="534901" y="1158165"/>
                </a:lnTo>
                <a:lnTo>
                  <a:pt x="528885" y="1199885"/>
                </a:lnTo>
                <a:lnTo>
                  <a:pt x="520057" y="1241197"/>
                </a:lnTo>
                <a:lnTo>
                  <a:pt x="508372" y="1282002"/>
                </a:lnTo>
                <a:lnTo>
                  <a:pt x="493784" y="1322201"/>
                </a:lnTo>
                <a:lnTo>
                  <a:pt x="476250" y="1361694"/>
                </a:lnTo>
                <a:close/>
              </a:path>
            </a:pathLst>
          </a:custGeom>
          <a:solidFill>
            <a:srgbClr val="000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3826" y="5633465"/>
            <a:ext cx="1270635" cy="1981200"/>
          </a:xfrm>
          <a:custGeom>
            <a:avLst/>
            <a:gdLst/>
            <a:ahLst/>
            <a:cxnLst/>
            <a:rect l="l" t="t" r="r" b="b"/>
            <a:pathLst>
              <a:path w="1270635" h="1981200">
                <a:moveTo>
                  <a:pt x="730548" y="2024"/>
                </a:moveTo>
                <a:lnTo>
                  <a:pt x="731519" y="0"/>
                </a:lnTo>
                <a:lnTo>
                  <a:pt x="730239" y="1940"/>
                </a:lnTo>
                <a:lnTo>
                  <a:pt x="730548" y="2024"/>
                </a:lnTo>
                <a:close/>
              </a:path>
              <a:path w="1270635" h="1981200">
                <a:moveTo>
                  <a:pt x="583272" y="308849"/>
                </a:moveTo>
                <a:lnTo>
                  <a:pt x="725124" y="13324"/>
                </a:lnTo>
                <a:lnTo>
                  <a:pt x="723137" y="12699"/>
                </a:lnTo>
                <a:lnTo>
                  <a:pt x="730239" y="1940"/>
                </a:lnTo>
                <a:lnTo>
                  <a:pt x="723137" y="0"/>
                </a:lnTo>
                <a:lnTo>
                  <a:pt x="571713" y="304799"/>
                </a:lnTo>
                <a:lnTo>
                  <a:pt x="576833" y="304799"/>
                </a:lnTo>
                <a:lnTo>
                  <a:pt x="583272" y="308849"/>
                </a:lnTo>
                <a:close/>
              </a:path>
              <a:path w="1270635" h="1981200">
                <a:moveTo>
                  <a:pt x="725124" y="13324"/>
                </a:moveTo>
                <a:lnTo>
                  <a:pt x="730548" y="2024"/>
                </a:lnTo>
                <a:lnTo>
                  <a:pt x="730239" y="1940"/>
                </a:lnTo>
                <a:lnTo>
                  <a:pt x="723137" y="12699"/>
                </a:lnTo>
                <a:lnTo>
                  <a:pt x="725124" y="13324"/>
                </a:lnTo>
                <a:close/>
              </a:path>
              <a:path w="1270635" h="1981200">
                <a:moveTo>
                  <a:pt x="1059942" y="1362074"/>
                </a:moveTo>
                <a:lnTo>
                  <a:pt x="1207769" y="1054099"/>
                </a:lnTo>
                <a:lnTo>
                  <a:pt x="1223771" y="1015999"/>
                </a:lnTo>
                <a:lnTo>
                  <a:pt x="1240083" y="977899"/>
                </a:lnTo>
                <a:lnTo>
                  <a:pt x="1252812" y="927099"/>
                </a:lnTo>
                <a:lnTo>
                  <a:pt x="1262068" y="876299"/>
                </a:lnTo>
                <a:lnTo>
                  <a:pt x="1267960" y="838199"/>
                </a:lnTo>
                <a:lnTo>
                  <a:pt x="1270599" y="787399"/>
                </a:lnTo>
                <a:lnTo>
                  <a:pt x="1270093" y="749299"/>
                </a:lnTo>
                <a:lnTo>
                  <a:pt x="1266554" y="698499"/>
                </a:lnTo>
                <a:lnTo>
                  <a:pt x="1260090" y="647699"/>
                </a:lnTo>
                <a:lnTo>
                  <a:pt x="1250813" y="609599"/>
                </a:lnTo>
                <a:lnTo>
                  <a:pt x="1238830" y="571499"/>
                </a:lnTo>
                <a:lnTo>
                  <a:pt x="1224254" y="520699"/>
                </a:lnTo>
                <a:lnTo>
                  <a:pt x="1207192" y="482599"/>
                </a:lnTo>
                <a:lnTo>
                  <a:pt x="1187755" y="444499"/>
                </a:lnTo>
                <a:lnTo>
                  <a:pt x="1166053" y="393699"/>
                </a:lnTo>
                <a:lnTo>
                  <a:pt x="1142196" y="355599"/>
                </a:lnTo>
                <a:lnTo>
                  <a:pt x="1116293" y="317499"/>
                </a:lnTo>
                <a:lnTo>
                  <a:pt x="1088455" y="279399"/>
                </a:lnTo>
                <a:lnTo>
                  <a:pt x="1058791" y="241299"/>
                </a:lnTo>
                <a:lnTo>
                  <a:pt x="1027411" y="215899"/>
                </a:lnTo>
                <a:lnTo>
                  <a:pt x="994424" y="177799"/>
                </a:lnTo>
                <a:lnTo>
                  <a:pt x="959941" y="152399"/>
                </a:lnTo>
                <a:lnTo>
                  <a:pt x="924072" y="114299"/>
                </a:lnTo>
                <a:lnTo>
                  <a:pt x="886926" y="88899"/>
                </a:lnTo>
                <a:lnTo>
                  <a:pt x="848613" y="63499"/>
                </a:lnTo>
                <a:lnTo>
                  <a:pt x="769619" y="12699"/>
                </a:lnTo>
                <a:lnTo>
                  <a:pt x="730548" y="2024"/>
                </a:lnTo>
                <a:lnTo>
                  <a:pt x="725124" y="13324"/>
                </a:lnTo>
                <a:lnTo>
                  <a:pt x="763523" y="25399"/>
                </a:lnTo>
                <a:lnTo>
                  <a:pt x="802385" y="50799"/>
                </a:lnTo>
                <a:lnTo>
                  <a:pt x="839723" y="76199"/>
                </a:lnTo>
                <a:lnTo>
                  <a:pt x="876299" y="101599"/>
                </a:lnTo>
                <a:lnTo>
                  <a:pt x="911351" y="126999"/>
                </a:lnTo>
                <a:lnTo>
                  <a:pt x="910589" y="126999"/>
                </a:lnTo>
                <a:lnTo>
                  <a:pt x="944117" y="152399"/>
                </a:lnTo>
                <a:lnTo>
                  <a:pt x="976121" y="177799"/>
                </a:lnTo>
                <a:lnTo>
                  <a:pt x="1006601" y="203199"/>
                </a:lnTo>
                <a:lnTo>
                  <a:pt x="1034795" y="241299"/>
                </a:lnTo>
                <a:lnTo>
                  <a:pt x="1062227" y="266699"/>
                </a:lnTo>
                <a:lnTo>
                  <a:pt x="1087373" y="304799"/>
                </a:lnTo>
                <a:lnTo>
                  <a:pt x="1111757" y="330199"/>
                </a:lnTo>
                <a:lnTo>
                  <a:pt x="1133855" y="368299"/>
                </a:lnTo>
                <a:lnTo>
                  <a:pt x="1154429" y="406399"/>
                </a:lnTo>
                <a:lnTo>
                  <a:pt x="1153667" y="406399"/>
                </a:lnTo>
                <a:lnTo>
                  <a:pt x="1172717" y="431799"/>
                </a:lnTo>
                <a:lnTo>
                  <a:pt x="1189481" y="469899"/>
                </a:lnTo>
                <a:lnTo>
                  <a:pt x="1204721" y="507999"/>
                </a:lnTo>
                <a:lnTo>
                  <a:pt x="1218437" y="546099"/>
                </a:lnTo>
                <a:lnTo>
                  <a:pt x="1229867" y="584199"/>
                </a:lnTo>
                <a:lnTo>
                  <a:pt x="1235963" y="609599"/>
                </a:lnTo>
                <a:lnTo>
                  <a:pt x="1239011" y="609599"/>
                </a:lnTo>
                <a:lnTo>
                  <a:pt x="1246631" y="647699"/>
                </a:lnTo>
                <a:lnTo>
                  <a:pt x="1252727" y="685799"/>
                </a:lnTo>
                <a:lnTo>
                  <a:pt x="1256537" y="723899"/>
                </a:lnTo>
                <a:lnTo>
                  <a:pt x="1258061" y="761999"/>
                </a:lnTo>
                <a:lnTo>
                  <a:pt x="1258061" y="800099"/>
                </a:lnTo>
                <a:lnTo>
                  <a:pt x="1255014" y="838199"/>
                </a:lnTo>
                <a:lnTo>
                  <a:pt x="1251203" y="876299"/>
                </a:lnTo>
                <a:lnTo>
                  <a:pt x="1244345" y="914399"/>
                </a:lnTo>
                <a:lnTo>
                  <a:pt x="1241552" y="914399"/>
                </a:lnTo>
                <a:lnTo>
                  <a:pt x="1235963" y="939799"/>
                </a:lnTo>
                <a:lnTo>
                  <a:pt x="1224533" y="977899"/>
                </a:lnTo>
                <a:lnTo>
                  <a:pt x="1211579" y="1015999"/>
                </a:lnTo>
                <a:lnTo>
                  <a:pt x="1196339" y="1041399"/>
                </a:lnTo>
                <a:lnTo>
                  <a:pt x="1101633" y="1239695"/>
                </a:lnTo>
                <a:lnTo>
                  <a:pt x="1100729" y="1244599"/>
                </a:lnTo>
                <a:lnTo>
                  <a:pt x="1087856" y="1282699"/>
                </a:lnTo>
                <a:lnTo>
                  <a:pt x="1071371" y="1333499"/>
                </a:lnTo>
                <a:lnTo>
                  <a:pt x="1059942" y="1362074"/>
                </a:lnTo>
                <a:close/>
              </a:path>
              <a:path w="1270635" h="1981200">
                <a:moveTo>
                  <a:pt x="579119" y="317499"/>
                </a:moveTo>
                <a:lnTo>
                  <a:pt x="583272" y="308849"/>
                </a:lnTo>
                <a:lnTo>
                  <a:pt x="576833" y="304799"/>
                </a:lnTo>
                <a:lnTo>
                  <a:pt x="579119" y="317499"/>
                </a:lnTo>
                <a:close/>
              </a:path>
              <a:path w="1270635" h="1981200">
                <a:moveTo>
                  <a:pt x="565403" y="317499"/>
                </a:moveTo>
                <a:lnTo>
                  <a:pt x="579119" y="317499"/>
                </a:lnTo>
                <a:lnTo>
                  <a:pt x="576833" y="304799"/>
                </a:lnTo>
                <a:lnTo>
                  <a:pt x="571713" y="304799"/>
                </a:lnTo>
                <a:lnTo>
                  <a:pt x="565403" y="317499"/>
                </a:lnTo>
                <a:close/>
              </a:path>
              <a:path w="1270635" h="1981200">
                <a:moveTo>
                  <a:pt x="1107797" y="1206290"/>
                </a:moveTo>
                <a:lnTo>
                  <a:pt x="1110102" y="1193799"/>
                </a:lnTo>
                <a:lnTo>
                  <a:pt x="1116087" y="1142999"/>
                </a:lnTo>
                <a:lnTo>
                  <a:pt x="1118796" y="1104899"/>
                </a:lnTo>
                <a:lnTo>
                  <a:pt x="1118341" y="1054099"/>
                </a:lnTo>
                <a:lnTo>
                  <a:pt x="1114834" y="1015999"/>
                </a:lnTo>
                <a:lnTo>
                  <a:pt x="1108388" y="965199"/>
                </a:lnTo>
                <a:lnTo>
                  <a:pt x="1099113" y="927099"/>
                </a:lnTo>
                <a:lnTo>
                  <a:pt x="1087122" y="876299"/>
                </a:lnTo>
                <a:lnTo>
                  <a:pt x="1072527" y="838199"/>
                </a:lnTo>
                <a:lnTo>
                  <a:pt x="1055440" y="800099"/>
                </a:lnTo>
                <a:lnTo>
                  <a:pt x="1035972" y="749299"/>
                </a:lnTo>
                <a:lnTo>
                  <a:pt x="1014236" y="711199"/>
                </a:lnTo>
                <a:lnTo>
                  <a:pt x="990343" y="673099"/>
                </a:lnTo>
                <a:lnTo>
                  <a:pt x="964406" y="634999"/>
                </a:lnTo>
                <a:lnTo>
                  <a:pt x="936537" y="596899"/>
                </a:lnTo>
                <a:lnTo>
                  <a:pt x="906847" y="558799"/>
                </a:lnTo>
                <a:lnTo>
                  <a:pt x="875448" y="520699"/>
                </a:lnTo>
                <a:lnTo>
                  <a:pt x="842453" y="495299"/>
                </a:lnTo>
                <a:lnTo>
                  <a:pt x="807973" y="457199"/>
                </a:lnTo>
                <a:lnTo>
                  <a:pt x="772120" y="431799"/>
                </a:lnTo>
                <a:lnTo>
                  <a:pt x="735006" y="406399"/>
                </a:lnTo>
                <a:lnTo>
                  <a:pt x="696744" y="380999"/>
                </a:lnTo>
                <a:lnTo>
                  <a:pt x="657444" y="355599"/>
                </a:lnTo>
                <a:lnTo>
                  <a:pt x="583272" y="308849"/>
                </a:lnTo>
                <a:lnTo>
                  <a:pt x="579119" y="317499"/>
                </a:lnTo>
                <a:lnTo>
                  <a:pt x="565403" y="317499"/>
                </a:lnTo>
                <a:lnTo>
                  <a:pt x="611123" y="342899"/>
                </a:lnTo>
                <a:lnTo>
                  <a:pt x="650747" y="368299"/>
                </a:lnTo>
                <a:lnTo>
                  <a:pt x="649985" y="368299"/>
                </a:lnTo>
                <a:lnTo>
                  <a:pt x="688085" y="393699"/>
                </a:lnTo>
                <a:lnTo>
                  <a:pt x="724661" y="406399"/>
                </a:lnTo>
                <a:lnTo>
                  <a:pt x="723899" y="406399"/>
                </a:lnTo>
                <a:lnTo>
                  <a:pt x="758951" y="431799"/>
                </a:lnTo>
                <a:lnTo>
                  <a:pt x="792479" y="469899"/>
                </a:lnTo>
                <a:lnTo>
                  <a:pt x="824483" y="495299"/>
                </a:lnTo>
                <a:lnTo>
                  <a:pt x="823721" y="495299"/>
                </a:lnTo>
                <a:lnTo>
                  <a:pt x="854201" y="520699"/>
                </a:lnTo>
                <a:lnTo>
                  <a:pt x="883157" y="558799"/>
                </a:lnTo>
                <a:lnTo>
                  <a:pt x="910589" y="584199"/>
                </a:lnTo>
                <a:lnTo>
                  <a:pt x="909827" y="584199"/>
                </a:lnTo>
                <a:lnTo>
                  <a:pt x="935735" y="609599"/>
                </a:lnTo>
                <a:lnTo>
                  <a:pt x="959357" y="647699"/>
                </a:lnTo>
                <a:lnTo>
                  <a:pt x="981455" y="685799"/>
                </a:lnTo>
                <a:lnTo>
                  <a:pt x="1002029" y="711199"/>
                </a:lnTo>
                <a:lnTo>
                  <a:pt x="1021079" y="749299"/>
                </a:lnTo>
                <a:lnTo>
                  <a:pt x="1037843" y="787399"/>
                </a:lnTo>
                <a:lnTo>
                  <a:pt x="1053083" y="825499"/>
                </a:lnTo>
                <a:lnTo>
                  <a:pt x="1066037" y="850899"/>
                </a:lnTo>
                <a:lnTo>
                  <a:pt x="1077467" y="888999"/>
                </a:lnTo>
                <a:lnTo>
                  <a:pt x="1087373" y="927099"/>
                </a:lnTo>
                <a:lnTo>
                  <a:pt x="1094993" y="965199"/>
                </a:lnTo>
                <a:lnTo>
                  <a:pt x="1100327" y="1003299"/>
                </a:lnTo>
                <a:lnTo>
                  <a:pt x="1104137" y="1041399"/>
                </a:lnTo>
                <a:lnTo>
                  <a:pt x="1105661" y="1079499"/>
                </a:lnTo>
                <a:lnTo>
                  <a:pt x="1105661" y="1117599"/>
                </a:lnTo>
                <a:lnTo>
                  <a:pt x="1103375" y="1155699"/>
                </a:lnTo>
                <a:lnTo>
                  <a:pt x="1101852" y="1155699"/>
                </a:lnTo>
                <a:lnTo>
                  <a:pt x="1098803" y="1181099"/>
                </a:lnTo>
                <a:lnTo>
                  <a:pt x="1096517" y="1193799"/>
                </a:lnTo>
                <a:lnTo>
                  <a:pt x="1098803" y="1193799"/>
                </a:lnTo>
                <a:lnTo>
                  <a:pt x="1107797" y="1206290"/>
                </a:lnTo>
                <a:close/>
              </a:path>
              <a:path w="1270635" h="1981200">
                <a:moveTo>
                  <a:pt x="1239011" y="622299"/>
                </a:moveTo>
                <a:lnTo>
                  <a:pt x="1239011" y="609599"/>
                </a:lnTo>
                <a:lnTo>
                  <a:pt x="1235963" y="609599"/>
                </a:lnTo>
                <a:lnTo>
                  <a:pt x="1239011" y="622299"/>
                </a:lnTo>
                <a:close/>
              </a:path>
              <a:path w="1270635" h="1981200">
                <a:moveTo>
                  <a:pt x="1241552" y="914399"/>
                </a:moveTo>
                <a:lnTo>
                  <a:pt x="1244345" y="914399"/>
                </a:lnTo>
                <a:lnTo>
                  <a:pt x="1244345" y="901699"/>
                </a:lnTo>
                <a:lnTo>
                  <a:pt x="1241552" y="914399"/>
                </a:lnTo>
                <a:close/>
              </a:path>
              <a:path w="1270635" h="1981200">
                <a:moveTo>
                  <a:pt x="1101852" y="1155699"/>
                </a:moveTo>
                <a:lnTo>
                  <a:pt x="1103375" y="1155699"/>
                </a:lnTo>
                <a:lnTo>
                  <a:pt x="1103375" y="1142999"/>
                </a:lnTo>
                <a:lnTo>
                  <a:pt x="1101852" y="1155699"/>
                </a:lnTo>
                <a:close/>
              </a:path>
              <a:path w="1270635" h="1981200">
                <a:moveTo>
                  <a:pt x="1092545" y="1219876"/>
                </a:moveTo>
                <a:lnTo>
                  <a:pt x="1093470" y="1219199"/>
                </a:lnTo>
                <a:lnTo>
                  <a:pt x="1107722" y="1206698"/>
                </a:lnTo>
                <a:lnTo>
                  <a:pt x="1107797" y="1206290"/>
                </a:lnTo>
                <a:lnTo>
                  <a:pt x="1098803" y="1193799"/>
                </a:lnTo>
                <a:lnTo>
                  <a:pt x="1096089" y="1196181"/>
                </a:lnTo>
                <a:lnTo>
                  <a:pt x="1091945" y="1219199"/>
                </a:lnTo>
                <a:lnTo>
                  <a:pt x="1092708" y="1219199"/>
                </a:lnTo>
                <a:lnTo>
                  <a:pt x="1092545" y="1219876"/>
                </a:lnTo>
                <a:close/>
              </a:path>
              <a:path w="1270635" h="1981200">
                <a:moveTo>
                  <a:pt x="1096089" y="1196181"/>
                </a:moveTo>
                <a:lnTo>
                  <a:pt x="1098803" y="1193799"/>
                </a:lnTo>
                <a:lnTo>
                  <a:pt x="1096517" y="1193799"/>
                </a:lnTo>
                <a:lnTo>
                  <a:pt x="1096089" y="1196181"/>
                </a:lnTo>
                <a:close/>
              </a:path>
              <a:path w="1270635" h="1981200">
                <a:moveTo>
                  <a:pt x="465581" y="1435099"/>
                </a:moveTo>
                <a:lnTo>
                  <a:pt x="582929" y="1193799"/>
                </a:lnTo>
                <a:lnTo>
                  <a:pt x="568370" y="1201095"/>
                </a:lnTo>
                <a:lnTo>
                  <a:pt x="572261" y="1206499"/>
                </a:lnTo>
                <a:lnTo>
                  <a:pt x="552521" y="1216321"/>
                </a:lnTo>
                <a:lnTo>
                  <a:pt x="455555" y="1422399"/>
                </a:lnTo>
                <a:lnTo>
                  <a:pt x="460247" y="1422399"/>
                </a:lnTo>
                <a:lnTo>
                  <a:pt x="465581" y="1435099"/>
                </a:lnTo>
                <a:close/>
              </a:path>
              <a:path w="1270635" h="1981200">
                <a:moveTo>
                  <a:pt x="557005" y="1206790"/>
                </a:moveTo>
                <a:lnTo>
                  <a:pt x="568370" y="1201095"/>
                </a:lnTo>
                <a:lnTo>
                  <a:pt x="563117" y="1193799"/>
                </a:lnTo>
                <a:lnTo>
                  <a:pt x="557005" y="1206790"/>
                </a:lnTo>
                <a:close/>
              </a:path>
              <a:path w="1270635" h="1981200">
                <a:moveTo>
                  <a:pt x="646937" y="1422399"/>
                </a:moveTo>
                <a:lnTo>
                  <a:pt x="720766" y="1422399"/>
                </a:lnTo>
                <a:lnTo>
                  <a:pt x="812715" y="1396999"/>
                </a:lnTo>
                <a:lnTo>
                  <a:pt x="857286" y="1371599"/>
                </a:lnTo>
                <a:lnTo>
                  <a:pt x="900676" y="1358899"/>
                </a:lnTo>
                <a:lnTo>
                  <a:pt x="942701" y="1333499"/>
                </a:lnTo>
                <a:lnTo>
                  <a:pt x="983177" y="1308099"/>
                </a:lnTo>
                <a:lnTo>
                  <a:pt x="1021920" y="1282699"/>
                </a:lnTo>
                <a:lnTo>
                  <a:pt x="1058745" y="1244599"/>
                </a:lnTo>
                <a:lnTo>
                  <a:pt x="1092545" y="1219876"/>
                </a:lnTo>
                <a:lnTo>
                  <a:pt x="1092708" y="1219199"/>
                </a:lnTo>
                <a:lnTo>
                  <a:pt x="1091945" y="1219199"/>
                </a:lnTo>
                <a:lnTo>
                  <a:pt x="1096089" y="1196181"/>
                </a:lnTo>
                <a:lnTo>
                  <a:pt x="1069847" y="1219199"/>
                </a:lnTo>
                <a:lnTo>
                  <a:pt x="1054608" y="1231899"/>
                </a:lnTo>
                <a:lnTo>
                  <a:pt x="1038605" y="1244599"/>
                </a:lnTo>
                <a:lnTo>
                  <a:pt x="1039367" y="1244599"/>
                </a:lnTo>
                <a:lnTo>
                  <a:pt x="1022603" y="1257299"/>
                </a:lnTo>
                <a:lnTo>
                  <a:pt x="1023365" y="1257299"/>
                </a:lnTo>
                <a:lnTo>
                  <a:pt x="1006601" y="1269999"/>
                </a:lnTo>
                <a:lnTo>
                  <a:pt x="989075" y="1282699"/>
                </a:lnTo>
                <a:lnTo>
                  <a:pt x="989837" y="1282699"/>
                </a:lnTo>
                <a:lnTo>
                  <a:pt x="972311" y="1295399"/>
                </a:lnTo>
                <a:lnTo>
                  <a:pt x="954023" y="1308099"/>
                </a:lnTo>
                <a:lnTo>
                  <a:pt x="954785" y="1308099"/>
                </a:lnTo>
                <a:lnTo>
                  <a:pt x="935735" y="1320799"/>
                </a:lnTo>
                <a:lnTo>
                  <a:pt x="936497" y="1320799"/>
                </a:lnTo>
                <a:lnTo>
                  <a:pt x="898397" y="1346199"/>
                </a:lnTo>
                <a:lnTo>
                  <a:pt x="879347" y="1346199"/>
                </a:lnTo>
                <a:lnTo>
                  <a:pt x="839001" y="1371599"/>
                </a:lnTo>
                <a:lnTo>
                  <a:pt x="713231" y="1409699"/>
                </a:lnTo>
                <a:lnTo>
                  <a:pt x="669035" y="1409699"/>
                </a:lnTo>
                <a:lnTo>
                  <a:pt x="646937" y="1422399"/>
                </a:lnTo>
                <a:close/>
              </a:path>
              <a:path w="1270635" h="1981200">
                <a:moveTo>
                  <a:pt x="552521" y="1216321"/>
                </a:moveTo>
                <a:lnTo>
                  <a:pt x="572261" y="1206499"/>
                </a:lnTo>
                <a:lnTo>
                  <a:pt x="568370" y="1201095"/>
                </a:lnTo>
                <a:lnTo>
                  <a:pt x="557005" y="1206790"/>
                </a:lnTo>
                <a:lnTo>
                  <a:pt x="552521" y="1216321"/>
                </a:lnTo>
                <a:close/>
              </a:path>
              <a:path w="1270635" h="1981200">
                <a:moveTo>
                  <a:pt x="1107722" y="1206698"/>
                </a:moveTo>
                <a:lnTo>
                  <a:pt x="1107947" y="1206499"/>
                </a:lnTo>
                <a:lnTo>
                  <a:pt x="1107797" y="1206290"/>
                </a:lnTo>
                <a:lnTo>
                  <a:pt x="1107722" y="1206698"/>
                </a:lnTo>
                <a:close/>
              </a:path>
              <a:path w="1270635" h="1981200">
                <a:moveTo>
                  <a:pt x="1067624" y="1310905"/>
                </a:moveTo>
                <a:lnTo>
                  <a:pt x="1101633" y="1239695"/>
                </a:lnTo>
                <a:lnTo>
                  <a:pt x="1107722" y="1206698"/>
                </a:lnTo>
                <a:lnTo>
                  <a:pt x="1093470" y="1219199"/>
                </a:lnTo>
                <a:lnTo>
                  <a:pt x="1092545" y="1219876"/>
                </a:lnTo>
                <a:lnTo>
                  <a:pt x="1083564" y="1257299"/>
                </a:lnTo>
                <a:lnTo>
                  <a:pt x="1072895" y="1295399"/>
                </a:lnTo>
                <a:lnTo>
                  <a:pt x="1067624" y="1310905"/>
                </a:lnTo>
                <a:close/>
              </a:path>
              <a:path w="1270635" h="1981200">
                <a:moveTo>
                  <a:pt x="192174" y="1968192"/>
                </a:moveTo>
                <a:lnTo>
                  <a:pt x="198365" y="1955557"/>
                </a:lnTo>
                <a:lnTo>
                  <a:pt x="13715" y="1485900"/>
                </a:lnTo>
                <a:lnTo>
                  <a:pt x="10667" y="1485900"/>
                </a:lnTo>
                <a:lnTo>
                  <a:pt x="552521" y="1216321"/>
                </a:lnTo>
                <a:lnTo>
                  <a:pt x="557005" y="1206790"/>
                </a:lnTo>
                <a:lnTo>
                  <a:pt x="0" y="1485900"/>
                </a:lnTo>
                <a:lnTo>
                  <a:pt x="192174" y="1968192"/>
                </a:lnTo>
                <a:close/>
              </a:path>
              <a:path w="1270635" h="1981200">
                <a:moveTo>
                  <a:pt x="1055623" y="1371070"/>
                </a:moveTo>
                <a:lnTo>
                  <a:pt x="1059942" y="1362074"/>
                </a:lnTo>
                <a:lnTo>
                  <a:pt x="1071371" y="1333499"/>
                </a:lnTo>
                <a:lnTo>
                  <a:pt x="1087856" y="1282699"/>
                </a:lnTo>
                <a:lnTo>
                  <a:pt x="1100729" y="1244599"/>
                </a:lnTo>
                <a:lnTo>
                  <a:pt x="1101633" y="1239695"/>
                </a:lnTo>
                <a:lnTo>
                  <a:pt x="1067624" y="1310905"/>
                </a:lnTo>
                <a:lnTo>
                  <a:pt x="1059942" y="1333499"/>
                </a:lnTo>
                <a:lnTo>
                  <a:pt x="1047089" y="1353899"/>
                </a:lnTo>
                <a:lnTo>
                  <a:pt x="1044447" y="1359429"/>
                </a:lnTo>
                <a:lnTo>
                  <a:pt x="1055623" y="1371070"/>
                </a:lnTo>
                <a:close/>
              </a:path>
              <a:path w="1270635" h="1981200">
                <a:moveTo>
                  <a:pt x="1047089" y="1353899"/>
                </a:moveTo>
                <a:lnTo>
                  <a:pt x="1059942" y="1333499"/>
                </a:lnTo>
                <a:lnTo>
                  <a:pt x="1067624" y="1310905"/>
                </a:lnTo>
                <a:lnTo>
                  <a:pt x="1047089" y="1353899"/>
                </a:lnTo>
                <a:close/>
              </a:path>
              <a:path w="1270635" h="1981200">
                <a:moveTo>
                  <a:pt x="1044447" y="1359429"/>
                </a:moveTo>
                <a:lnTo>
                  <a:pt x="1047089" y="1353899"/>
                </a:lnTo>
                <a:lnTo>
                  <a:pt x="1043939" y="1358899"/>
                </a:lnTo>
                <a:lnTo>
                  <a:pt x="1044447" y="1359429"/>
                </a:lnTo>
                <a:close/>
              </a:path>
              <a:path w="1270635" h="1981200">
                <a:moveTo>
                  <a:pt x="307085" y="1752600"/>
                </a:moveTo>
                <a:lnTo>
                  <a:pt x="467311" y="1752600"/>
                </a:lnTo>
                <a:lnTo>
                  <a:pt x="516132" y="1739900"/>
                </a:lnTo>
                <a:lnTo>
                  <a:pt x="704075" y="1689100"/>
                </a:lnTo>
                <a:lnTo>
                  <a:pt x="748266" y="1663700"/>
                </a:lnTo>
                <a:lnTo>
                  <a:pt x="790955" y="1651000"/>
                </a:lnTo>
                <a:lnTo>
                  <a:pt x="831949" y="1625599"/>
                </a:lnTo>
                <a:lnTo>
                  <a:pt x="871059" y="1587499"/>
                </a:lnTo>
                <a:lnTo>
                  <a:pt x="908090" y="1562099"/>
                </a:lnTo>
                <a:lnTo>
                  <a:pt x="942853" y="1523999"/>
                </a:lnTo>
                <a:lnTo>
                  <a:pt x="975154" y="1485899"/>
                </a:lnTo>
                <a:lnTo>
                  <a:pt x="1004801" y="1447799"/>
                </a:lnTo>
                <a:lnTo>
                  <a:pt x="1031604" y="1409699"/>
                </a:lnTo>
                <a:lnTo>
                  <a:pt x="1055370" y="1371599"/>
                </a:lnTo>
                <a:lnTo>
                  <a:pt x="1055623" y="1371070"/>
                </a:lnTo>
                <a:lnTo>
                  <a:pt x="1044447" y="1359429"/>
                </a:lnTo>
                <a:lnTo>
                  <a:pt x="1032509" y="1384299"/>
                </a:lnTo>
                <a:lnTo>
                  <a:pt x="1019555" y="1409699"/>
                </a:lnTo>
                <a:lnTo>
                  <a:pt x="1005839" y="1435099"/>
                </a:lnTo>
                <a:lnTo>
                  <a:pt x="991361" y="1447799"/>
                </a:lnTo>
                <a:lnTo>
                  <a:pt x="975359" y="1473199"/>
                </a:lnTo>
                <a:lnTo>
                  <a:pt x="959357" y="1485899"/>
                </a:lnTo>
                <a:lnTo>
                  <a:pt x="941832" y="1511299"/>
                </a:lnTo>
                <a:lnTo>
                  <a:pt x="923543" y="1523999"/>
                </a:lnTo>
                <a:lnTo>
                  <a:pt x="924305" y="1523999"/>
                </a:lnTo>
                <a:lnTo>
                  <a:pt x="905255" y="1549399"/>
                </a:lnTo>
                <a:lnTo>
                  <a:pt x="885443" y="1562099"/>
                </a:lnTo>
                <a:lnTo>
                  <a:pt x="864869" y="1574799"/>
                </a:lnTo>
                <a:lnTo>
                  <a:pt x="865632" y="1574799"/>
                </a:lnTo>
                <a:lnTo>
                  <a:pt x="844295" y="1600199"/>
                </a:lnTo>
                <a:lnTo>
                  <a:pt x="822197" y="1612899"/>
                </a:lnTo>
                <a:lnTo>
                  <a:pt x="822960" y="1612899"/>
                </a:lnTo>
                <a:lnTo>
                  <a:pt x="800099" y="1625599"/>
                </a:lnTo>
                <a:lnTo>
                  <a:pt x="756412" y="1651000"/>
                </a:lnTo>
                <a:lnTo>
                  <a:pt x="710567" y="1676400"/>
                </a:lnTo>
                <a:lnTo>
                  <a:pt x="515873" y="1727200"/>
                </a:lnTo>
                <a:lnTo>
                  <a:pt x="487679" y="1727200"/>
                </a:lnTo>
                <a:lnTo>
                  <a:pt x="457961" y="1739900"/>
                </a:lnTo>
                <a:lnTo>
                  <a:pt x="313181" y="1739900"/>
                </a:lnTo>
                <a:lnTo>
                  <a:pt x="307085" y="1752600"/>
                </a:lnTo>
                <a:close/>
              </a:path>
              <a:path w="1270635" h="1981200">
                <a:moveTo>
                  <a:pt x="1056131" y="1371599"/>
                </a:moveTo>
                <a:lnTo>
                  <a:pt x="1059942" y="1362074"/>
                </a:lnTo>
                <a:lnTo>
                  <a:pt x="1055623" y="1371070"/>
                </a:lnTo>
                <a:lnTo>
                  <a:pt x="1056131" y="1371599"/>
                </a:lnTo>
                <a:close/>
              </a:path>
              <a:path w="1270635" h="1981200">
                <a:moveTo>
                  <a:pt x="465581" y="1435099"/>
                </a:moveTo>
                <a:lnTo>
                  <a:pt x="626301" y="1435099"/>
                </a:lnTo>
                <a:lnTo>
                  <a:pt x="673756" y="1422399"/>
                </a:lnTo>
                <a:lnTo>
                  <a:pt x="471758" y="1422399"/>
                </a:lnTo>
                <a:lnTo>
                  <a:pt x="465581" y="1435099"/>
                </a:lnTo>
                <a:close/>
              </a:path>
              <a:path w="1270635" h="1981200">
                <a:moveTo>
                  <a:pt x="449579" y="1435099"/>
                </a:moveTo>
                <a:lnTo>
                  <a:pt x="465581" y="1435099"/>
                </a:lnTo>
                <a:lnTo>
                  <a:pt x="460247" y="1422399"/>
                </a:lnTo>
                <a:lnTo>
                  <a:pt x="455555" y="1422399"/>
                </a:lnTo>
                <a:lnTo>
                  <a:pt x="449579" y="1435099"/>
                </a:lnTo>
                <a:close/>
              </a:path>
              <a:path w="1270635" h="1981200">
                <a:moveTo>
                  <a:pt x="203453" y="1968500"/>
                </a:moveTo>
                <a:lnTo>
                  <a:pt x="313181" y="1739900"/>
                </a:lnTo>
                <a:lnTo>
                  <a:pt x="304038" y="1739900"/>
                </a:lnTo>
                <a:lnTo>
                  <a:pt x="198365" y="1955557"/>
                </a:lnTo>
                <a:lnTo>
                  <a:pt x="203453" y="1968500"/>
                </a:lnTo>
                <a:close/>
              </a:path>
              <a:path w="1270635" h="1981200">
                <a:moveTo>
                  <a:pt x="197357" y="1981200"/>
                </a:moveTo>
                <a:lnTo>
                  <a:pt x="203453" y="1968500"/>
                </a:lnTo>
                <a:lnTo>
                  <a:pt x="198365" y="1955557"/>
                </a:lnTo>
                <a:lnTo>
                  <a:pt x="192174" y="1968192"/>
                </a:lnTo>
                <a:lnTo>
                  <a:pt x="197357" y="1981200"/>
                </a:lnTo>
                <a:close/>
              </a:path>
              <a:path w="1270635" h="1981200">
                <a:moveTo>
                  <a:pt x="192023" y="1968500"/>
                </a:moveTo>
                <a:lnTo>
                  <a:pt x="192297" y="1968500"/>
                </a:lnTo>
                <a:lnTo>
                  <a:pt x="192174" y="1968192"/>
                </a:lnTo>
                <a:lnTo>
                  <a:pt x="192023" y="1968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209" y="5794247"/>
            <a:ext cx="561340" cy="1134745"/>
          </a:xfrm>
          <a:custGeom>
            <a:avLst/>
            <a:gdLst/>
            <a:ahLst/>
            <a:cxnLst/>
            <a:rect l="l" t="t" r="r" b="b"/>
            <a:pathLst>
              <a:path w="561340" h="1134745">
                <a:moveTo>
                  <a:pt x="560832" y="640841"/>
                </a:moveTo>
                <a:lnTo>
                  <a:pt x="521208" y="13715"/>
                </a:lnTo>
                <a:lnTo>
                  <a:pt x="0" y="0"/>
                </a:lnTo>
                <a:lnTo>
                  <a:pt x="166115" y="188975"/>
                </a:lnTo>
                <a:lnTo>
                  <a:pt x="143372" y="236353"/>
                </a:lnTo>
                <a:lnTo>
                  <a:pt x="123629" y="283984"/>
                </a:lnTo>
                <a:lnTo>
                  <a:pt x="106862" y="331751"/>
                </a:lnTo>
                <a:lnTo>
                  <a:pt x="93045" y="379538"/>
                </a:lnTo>
                <a:lnTo>
                  <a:pt x="82153" y="427225"/>
                </a:lnTo>
                <a:lnTo>
                  <a:pt x="78134" y="451103"/>
                </a:lnTo>
                <a:lnTo>
                  <a:pt x="395478" y="451103"/>
                </a:lnTo>
                <a:lnTo>
                  <a:pt x="560832" y="640841"/>
                </a:lnTo>
                <a:close/>
              </a:path>
              <a:path w="561340" h="1134745">
                <a:moveTo>
                  <a:pt x="358140" y="1134617"/>
                </a:moveTo>
                <a:lnTo>
                  <a:pt x="339698" y="1090474"/>
                </a:lnTo>
                <a:lnTo>
                  <a:pt x="324538" y="1045010"/>
                </a:lnTo>
                <a:lnTo>
                  <a:pt x="312650" y="998377"/>
                </a:lnTo>
                <a:lnTo>
                  <a:pt x="304026" y="950724"/>
                </a:lnTo>
                <a:lnTo>
                  <a:pt x="298658" y="902202"/>
                </a:lnTo>
                <a:lnTo>
                  <a:pt x="296537" y="852960"/>
                </a:lnTo>
                <a:lnTo>
                  <a:pt x="297656" y="803147"/>
                </a:lnTo>
                <a:lnTo>
                  <a:pt x="302005" y="752915"/>
                </a:lnTo>
                <a:lnTo>
                  <a:pt x="309576" y="702414"/>
                </a:lnTo>
                <a:lnTo>
                  <a:pt x="320362" y="651792"/>
                </a:lnTo>
                <a:lnTo>
                  <a:pt x="334353" y="601200"/>
                </a:lnTo>
                <a:lnTo>
                  <a:pt x="351541" y="550788"/>
                </a:lnTo>
                <a:lnTo>
                  <a:pt x="371919" y="500706"/>
                </a:lnTo>
                <a:lnTo>
                  <a:pt x="395478" y="451103"/>
                </a:lnTo>
                <a:lnTo>
                  <a:pt x="78134" y="451103"/>
                </a:lnTo>
                <a:lnTo>
                  <a:pt x="74163" y="474696"/>
                </a:lnTo>
                <a:lnTo>
                  <a:pt x="69049" y="521833"/>
                </a:lnTo>
                <a:lnTo>
                  <a:pt x="66786" y="568518"/>
                </a:lnTo>
                <a:lnTo>
                  <a:pt x="67349" y="614634"/>
                </a:lnTo>
                <a:lnTo>
                  <a:pt x="70715" y="660063"/>
                </a:lnTo>
                <a:lnTo>
                  <a:pt x="76857" y="704688"/>
                </a:lnTo>
                <a:lnTo>
                  <a:pt x="85752" y="748390"/>
                </a:lnTo>
                <a:lnTo>
                  <a:pt x="97374" y="791053"/>
                </a:lnTo>
                <a:lnTo>
                  <a:pt x="111698" y="832558"/>
                </a:lnTo>
                <a:lnTo>
                  <a:pt x="128700" y="872789"/>
                </a:lnTo>
                <a:lnTo>
                  <a:pt x="148355" y="911626"/>
                </a:lnTo>
                <a:lnTo>
                  <a:pt x="170638" y="948954"/>
                </a:lnTo>
                <a:lnTo>
                  <a:pt x="195525" y="984653"/>
                </a:lnTo>
                <a:lnTo>
                  <a:pt x="222990" y="1018608"/>
                </a:lnTo>
                <a:lnTo>
                  <a:pt x="253009" y="1050699"/>
                </a:lnTo>
                <a:lnTo>
                  <a:pt x="285556" y="1080809"/>
                </a:lnTo>
                <a:lnTo>
                  <a:pt x="320608" y="1108821"/>
                </a:lnTo>
                <a:lnTo>
                  <a:pt x="358140" y="113461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237" y="6784847"/>
            <a:ext cx="1381125" cy="512445"/>
          </a:xfrm>
          <a:custGeom>
            <a:avLst/>
            <a:gdLst/>
            <a:ahLst/>
            <a:cxnLst/>
            <a:rect l="l" t="t" r="r" b="b"/>
            <a:pathLst>
              <a:path w="1381125" h="512445">
                <a:moveTo>
                  <a:pt x="767715" y="512445"/>
                </a:moveTo>
                <a:lnTo>
                  <a:pt x="812507" y="510101"/>
                </a:lnTo>
                <a:lnTo>
                  <a:pt x="857576" y="505357"/>
                </a:lnTo>
                <a:lnTo>
                  <a:pt x="902814" y="498215"/>
                </a:lnTo>
                <a:lnTo>
                  <a:pt x="948114" y="488678"/>
                </a:lnTo>
                <a:lnTo>
                  <a:pt x="993367" y="476749"/>
                </a:lnTo>
                <a:lnTo>
                  <a:pt x="1038466" y="462429"/>
                </a:lnTo>
                <a:lnTo>
                  <a:pt x="1083302" y="445722"/>
                </a:lnTo>
                <a:lnTo>
                  <a:pt x="1127767" y="426630"/>
                </a:lnTo>
                <a:lnTo>
                  <a:pt x="1171755" y="405155"/>
                </a:lnTo>
                <a:lnTo>
                  <a:pt x="1215156" y="381299"/>
                </a:lnTo>
                <a:lnTo>
                  <a:pt x="1257864" y="355067"/>
                </a:lnTo>
                <a:lnTo>
                  <a:pt x="1299769" y="326459"/>
                </a:lnTo>
                <a:lnTo>
                  <a:pt x="1340765" y="295478"/>
                </a:lnTo>
                <a:lnTo>
                  <a:pt x="1380744" y="262128"/>
                </a:lnTo>
                <a:lnTo>
                  <a:pt x="1151382" y="0"/>
                </a:lnTo>
                <a:lnTo>
                  <a:pt x="1111403" y="33274"/>
                </a:lnTo>
                <a:lnTo>
                  <a:pt x="1070407" y="64190"/>
                </a:lnTo>
                <a:lnTo>
                  <a:pt x="1028501" y="92743"/>
                </a:lnTo>
                <a:lnTo>
                  <a:pt x="985792" y="118931"/>
                </a:lnTo>
                <a:lnTo>
                  <a:pt x="942388" y="142751"/>
                </a:lnTo>
                <a:lnTo>
                  <a:pt x="898398" y="164199"/>
                </a:lnTo>
                <a:lnTo>
                  <a:pt x="853928" y="183272"/>
                </a:lnTo>
                <a:lnTo>
                  <a:pt x="809086" y="199968"/>
                </a:lnTo>
                <a:lnTo>
                  <a:pt x="763980" y="214282"/>
                </a:lnTo>
                <a:lnTo>
                  <a:pt x="718717" y="226213"/>
                </a:lnTo>
                <a:lnTo>
                  <a:pt x="673406" y="235756"/>
                </a:lnTo>
                <a:lnTo>
                  <a:pt x="628154" y="242909"/>
                </a:lnTo>
                <a:lnTo>
                  <a:pt x="583069" y="247668"/>
                </a:lnTo>
                <a:lnTo>
                  <a:pt x="538257" y="250031"/>
                </a:lnTo>
                <a:lnTo>
                  <a:pt x="193414" y="250031"/>
                </a:lnTo>
                <a:lnTo>
                  <a:pt x="230124" y="291846"/>
                </a:lnTo>
                <a:lnTo>
                  <a:pt x="259710" y="323366"/>
                </a:lnTo>
                <a:lnTo>
                  <a:pt x="291083" y="352451"/>
                </a:lnTo>
                <a:lnTo>
                  <a:pt x="324137" y="379104"/>
                </a:lnTo>
                <a:lnTo>
                  <a:pt x="358762" y="403326"/>
                </a:lnTo>
                <a:lnTo>
                  <a:pt x="394850" y="425121"/>
                </a:lnTo>
                <a:lnTo>
                  <a:pt x="432295" y="444491"/>
                </a:lnTo>
                <a:lnTo>
                  <a:pt x="470987" y="461438"/>
                </a:lnTo>
                <a:lnTo>
                  <a:pt x="510819" y="475965"/>
                </a:lnTo>
                <a:lnTo>
                  <a:pt x="551684" y="488075"/>
                </a:lnTo>
                <a:lnTo>
                  <a:pt x="593473" y="497769"/>
                </a:lnTo>
                <a:lnTo>
                  <a:pt x="636079" y="505050"/>
                </a:lnTo>
                <a:lnTo>
                  <a:pt x="679392" y="509922"/>
                </a:lnTo>
                <a:lnTo>
                  <a:pt x="723307" y="512386"/>
                </a:lnTo>
                <a:lnTo>
                  <a:pt x="767715" y="512445"/>
                </a:lnTo>
                <a:close/>
              </a:path>
              <a:path w="1381125" h="512445">
                <a:moveTo>
                  <a:pt x="193414" y="250031"/>
                </a:moveTo>
                <a:lnTo>
                  <a:pt x="538257" y="250031"/>
                </a:lnTo>
                <a:lnTo>
                  <a:pt x="493828" y="249994"/>
                </a:lnTo>
                <a:lnTo>
                  <a:pt x="449888" y="247554"/>
                </a:lnTo>
                <a:lnTo>
                  <a:pt x="406546" y="242708"/>
                </a:lnTo>
                <a:lnTo>
                  <a:pt x="363909" y="235453"/>
                </a:lnTo>
                <a:lnTo>
                  <a:pt x="322084" y="225786"/>
                </a:lnTo>
                <a:lnTo>
                  <a:pt x="281180" y="213704"/>
                </a:lnTo>
                <a:lnTo>
                  <a:pt x="241303" y="199203"/>
                </a:lnTo>
                <a:lnTo>
                  <a:pt x="202563" y="182281"/>
                </a:lnTo>
                <a:lnTo>
                  <a:pt x="165066" y="162933"/>
                </a:lnTo>
                <a:lnTo>
                  <a:pt x="128920" y="141158"/>
                </a:lnTo>
                <a:lnTo>
                  <a:pt x="94232" y="116952"/>
                </a:lnTo>
                <a:lnTo>
                  <a:pt x="61111" y="90312"/>
                </a:lnTo>
                <a:lnTo>
                  <a:pt x="29665" y="61235"/>
                </a:lnTo>
                <a:lnTo>
                  <a:pt x="0" y="29718"/>
                </a:lnTo>
                <a:lnTo>
                  <a:pt x="193414" y="250031"/>
                </a:lnTo>
                <a:close/>
              </a:path>
            </a:pathLst>
          </a:custGeom>
          <a:solidFill>
            <a:srgbClr val="000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494" y="5787390"/>
            <a:ext cx="1628139" cy="1511300"/>
          </a:xfrm>
          <a:custGeom>
            <a:avLst/>
            <a:gdLst/>
            <a:ahLst/>
            <a:cxnLst/>
            <a:rect l="l" t="t" r="r" b="b"/>
            <a:pathLst>
              <a:path w="1628139" h="1511300">
                <a:moveTo>
                  <a:pt x="19453" y="456"/>
                </a:moveTo>
                <a:lnTo>
                  <a:pt x="19050" y="0"/>
                </a:lnTo>
                <a:lnTo>
                  <a:pt x="18864" y="442"/>
                </a:lnTo>
                <a:lnTo>
                  <a:pt x="19453" y="456"/>
                </a:lnTo>
                <a:close/>
              </a:path>
              <a:path w="1628139" h="1511300">
                <a:moveTo>
                  <a:pt x="233172" y="1028699"/>
                </a:moveTo>
                <a:lnTo>
                  <a:pt x="242316" y="1015999"/>
                </a:lnTo>
                <a:lnTo>
                  <a:pt x="243078" y="1015999"/>
                </a:lnTo>
                <a:lnTo>
                  <a:pt x="225552" y="990599"/>
                </a:lnTo>
                <a:lnTo>
                  <a:pt x="226314" y="990599"/>
                </a:lnTo>
                <a:lnTo>
                  <a:pt x="210312" y="977899"/>
                </a:lnTo>
                <a:lnTo>
                  <a:pt x="195072" y="952499"/>
                </a:lnTo>
                <a:lnTo>
                  <a:pt x="181356" y="927099"/>
                </a:lnTo>
                <a:lnTo>
                  <a:pt x="168402" y="914399"/>
                </a:lnTo>
                <a:lnTo>
                  <a:pt x="156210" y="888999"/>
                </a:lnTo>
                <a:lnTo>
                  <a:pt x="134874" y="838199"/>
                </a:lnTo>
                <a:lnTo>
                  <a:pt x="117348" y="787399"/>
                </a:lnTo>
                <a:lnTo>
                  <a:pt x="103632" y="736599"/>
                </a:lnTo>
                <a:lnTo>
                  <a:pt x="98298" y="711199"/>
                </a:lnTo>
                <a:lnTo>
                  <a:pt x="99060" y="711199"/>
                </a:lnTo>
                <a:lnTo>
                  <a:pt x="94488" y="685799"/>
                </a:lnTo>
                <a:lnTo>
                  <a:pt x="90678" y="660399"/>
                </a:lnTo>
                <a:lnTo>
                  <a:pt x="88392" y="634999"/>
                </a:lnTo>
                <a:lnTo>
                  <a:pt x="86868" y="609599"/>
                </a:lnTo>
                <a:lnTo>
                  <a:pt x="86868" y="584199"/>
                </a:lnTo>
                <a:lnTo>
                  <a:pt x="89154" y="520699"/>
                </a:lnTo>
                <a:lnTo>
                  <a:pt x="95250" y="469899"/>
                </a:lnTo>
                <a:lnTo>
                  <a:pt x="105156" y="419099"/>
                </a:lnTo>
                <a:lnTo>
                  <a:pt x="111252" y="380999"/>
                </a:lnTo>
                <a:lnTo>
                  <a:pt x="118872" y="355599"/>
                </a:lnTo>
                <a:lnTo>
                  <a:pt x="128016" y="330199"/>
                </a:lnTo>
                <a:lnTo>
                  <a:pt x="127254" y="330199"/>
                </a:lnTo>
                <a:lnTo>
                  <a:pt x="137160" y="304799"/>
                </a:lnTo>
                <a:lnTo>
                  <a:pt x="147828" y="279399"/>
                </a:lnTo>
                <a:lnTo>
                  <a:pt x="159258" y="241299"/>
                </a:lnTo>
                <a:lnTo>
                  <a:pt x="171450" y="215899"/>
                </a:lnTo>
                <a:lnTo>
                  <a:pt x="187452" y="190499"/>
                </a:lnTo>
                <a:lnTo>
                  <a:pt x="30641" y="13113"/>
                </a:lnTo>
                <a:lnTo>
                  <a:pt x="13716" y="12699"/>
                </a:lnTo>
                <a:lnTo>
                  <a:pt x="18864" y="442"/>
                </a:lnTo>
                <a:lnTo>
                  <a:pt x="0" y="0"/>
                </a:lnTo>
                <a:lnTo>
                  <a:pt x="175260" y="190499"/>
                </a:lnTo>
                <a:lnTo>
                  <a:pt x="173736" y="190499"/>
                </a:lnTo>
                <a:lnTo>
                  <a:pt x="160020" y="215899"/>
                </a:lnTo>
                <a:lnTo>
                  <a:pt x="147828" y="241299"/>
                </a:lnTo>
                <a:lnTo>
                  <a:pt x="129121" y="292099"/>
                </a:lnTo>
                <a:lnTo>
                  <a:pt x="113027" y="330199"/>
                </a:lnTo>
                <a:lnTo>
                  <a:pt x="99615" y="380999"/>
                </a:lnTo>
                <a:lnTo>
                  <a:pt x="88958" y="431799"/>
                </a:lnTo>
                <a:lnTo>
                  <a:pt x="81124" y="482599"/>
                </a:lnTo>
                <a:lnTo>
                  <a:pt x="76186" y="520699"/>
                </a:lnTo>
                <a:lnTo>
                  <a:pt x="74214" y="571499"/>
                </a:lnTo>
                <a:lnTo>
                  <a:pt x="75278" y="622299"/>
                </a:lnTo>
                <a:lnTo>
                  <a:pt x="79450" y="673099"/>
                </a:lnTo>
                <a:lnTo>
                  <a:pt x="86799" y="723899"/>
                </a:lnTo>
                <a:lnTo>
                  <a:pt x="97397" y="761999"/>
                </a:lnTo>
                <a:lnTo>
                  <a:pt x="111315" y="812799"/>
                </a:lnTo>
                <a:lnTo>
                  <a:pt x="128623" y="863599"/>
                </a:lnTo>
                <a:lnTo>
                  <a:pt x="149392" y="901699"/>
                </a:lnTo>
                <a:lnTo>
                  <a:pt x="173693" y="939799"/>
                </a:lnTo>
                <a:lnTo>
                  <a:pt x="201596" y="990599"/>
                </a:lnTo>
                <a:lnTo>
                  <a:pt x="222646" y="1015999"/>
                </a:lnTo>
                <a:lnTo>
                  <a:pt x="242316" y="1015999"/>
                </a:lnTo>
                <a:lnTo>
                  <a:pt x="247173" y="1020762"/>
                </a:lnTo>
                <a:lnTo>
                  <a:pt x="226593" y="1020762"/>
                </a:lnTo>
                <a:lnTo>
                  <a:pt x="233172" y="1028699"/>
                </a:lnTo>
                <a:close/>
              </a:path>
              <a:path w="1628139" h="1511300">
                <a:moveTo>
                  <a:pt x="30641" y="13113"/>
                </a:moveTo>
                <a:lnTo>
                  <a:pt x="19453" y="456"/>
                </a:lnTo>
                <a:lnTo>
                  <a:pt x="18864" y="442"/>
                </a:lnTo>
                <a:lnTo>
                  <a:pt x="13716" y="12699"/>
                </a:lnTo>
                <a:lnTo>
                  <a:pt x="30641" y="13113"/>
                </a:lnTo>
                <a:close/>
              </a:path>
              <a:path w="1628139" h="1511300">
                <a:moveTo>
                  <a:pt x="582168" y="660399"/>
                </a:moveTo>
                <a:lnTo>
                  <a:pt x="541020" y="12699"/>
                </a:lnTo>
                <a:lnTo>
                  <a:pt x="19453" y="456"/>
                </a:lnTo>
                <a:lnTo>
                  <a:pt x="30276" y="12699"/>
                </a:lnTo>
                <a:lnTo>
                  <a:pt x="528066" y="12699"/>
                </a:lnTo>
                <a:lnTo>
                  <a:pt x="534162" y="25399"/>
                </a:lnTo>
                <a:lnTo>
                  <a:pt x="528873" y="25399"/>
                </a:lnTo>
                <a:lnTo>
                  <a:pt x="566718" y="620438"/>
                </a:lnTo>
                <a:lnTo>
                  <a:pt x="579882" y="634999"/>
                </a:lnTo>
                <a:lnTo>
                  <a:pt x="569781" y="646223"/>
                </a:lnTo>
                <a:lnTo>
                  <a:pt x="582168" y="660399"/>
                </a:lnTo>
                <a:close/>
              </a:path>
              <a:path w="1628139" h="1511300">
                <a:moveTo>
                  <a:pt x="534162" y="25399"/>
                </a:moveTo>
                <a:lnTo>
                  <a:pt x="528066" y="12699"/>
                </a:lnTo>
                <a:lnTo>
                  <a:pt x="528865" y="25270"/>
                </a:lnTo>
                <a:lnTo>
                  <a:pt x="534162" y="25399"/>
                </a:lnTo>
                <a:close/>
              </a:path>
              <a:path w="1628139" h="1511300">
                <a:moveTo>
                  <a:pt x="528865" y="25270"/>
                </a:moveTo>
                <a:lnTo>
                  <a:pt x="528066" y="12699"/>
                </a:lnTo>
                <a:lnTo>
                  <a:pt x="30276" y="12699"/>
                </a:lnTo>
                <a:lnTo>
                  <a:pt x="30641" y="13113"/>
                </a:lnTo>
                <a:lnTo>
                  <a:pt x="528865" y="25270"/>
                </a:lnTo>
                <a:close/>
              </a:path>
              <a:path w="1628139" h="1511300">
                <a:moveTo>
                  <a:pt x="528873" y="25399"/>
                </a:moveTo>
                <a:lnTo>
                  <a:pt x="534162" y="25399"/>
                </a:lnTo>
                <a:lnTo>
                  <a:pt x="528865" y="25270"/>
                </a:lnTo>
                <a:lnTo>
                  <a:pt x="528873" y="25399"/>
                </a:lnTo>
                <a:close/>
              </a:path>
              <a:path w="1628139" h="1511300">
                <a:moveTo>
                  <a:pt x="568246" y="644466"/>
                </a:moveTo>
                <a:lnTo>
                  <a:pt x="566718" y="620438"/>
                </a:lnTo>
                <a:lnTo>
                  <a:pt x="407670" y="444499"/>
                </a:lnTo>
                <a:lnTo>
                  <a:pt x="400431" y="457199"/>
                </a:lnTo>
                <a:lnTo>
                  <a:pt x="415290" y="457199"/>
                </a:lnTo>
                <a:lnTo>
                  <a:pt x="409877" y="463214"/>
                </a:lnTo>
                <a:lnTo>
                  <a:pt x="568246" y="644466"/>
                </a:lnTo>
                <a:close/>
              </a:path>
              <a:path w="1628139" h="1511300">
                <a:moveTo>
                  <a:pt x="409877" y="463214"/>
                </a:moveTo>
                <a:lnTo>
                  <a:pt x="415290" y="457199"/>
                </a:lnTo>
                <a:lnTo>
                  <a:pt x="404622" y="457199"/>
                </a:lnTo>
                <a:lnTo>
                  <a:pt x="409877" y="463214"/>
                </a:lnTo>
                <a:close/>
              </a:path>
              <a:path w="1628139" h="1511300">
                <a:moveTo>
                  <a:pt x="374877" y="1126796"/>
                </a:moveTo>
                <a:lnTo>
                  <a:pt x="368808" y="1117599"/>
                </a:lnTo>
                <a:lnTo>
                  <a:pt x="361188" y="1092199"/>
                </a:lnTo>
                <a:lnTo>
                  <a:pt x="347472" y="1054099"/>
                </a:lnTo>
                <a:lnTo>
                  <a:pt x="341376" y="1041399"/>
                </a:lnTo>
                <a:lnTo>
                  <a:pt x="336042" y="1015999"/>
                </a:lnTo>
                <a:lnTo>
                  <a:pt x="336804" y="1015999"/>
                </a:lnTo>
                <a:lnTo>
                  <a:pt x="331470" y="990599"/>
                </a:lnTo>
                <a:lnTo>
                  <a:pt x="327660" y="977899"/>
                </a:lnTo>
                <a:lnTo>
                  <a:pt x="324612" y="952499"/>
                </a:lnTo>
                <a:lnTo>
                  <a:pt x="318361" y="901699"/>
                </a:lnTo>
                <a:lnTo>
                  <a:pt x="316349" y="850899"/>
                </a:lnTo>
                <a:lnTo>
                  <a:pt x="318277" y="787399"/>
                </a:lnTo>
                <a:lnTo>
                  <a:pt x="323850" y="736599"/>
                </a:lnTo>
                <a:lnTo>
                  <a:pt x="340614" y="647699"/>
                </a:lnTo>
                <a:lnTo>
                  <a:pt x="352806" y="609599"/>
                </a:lnTo>
                <a:lnTo>
                  <a:pt x="393954" y="495299"/>
                </a:lnTo>
                <a:lnTo>
                  <a:pt x="404622" y="469899"/>
                </a:lnTo>
                <a:lnTo>
                  <a:pt x="403860" y="469899"/>
                </a:lnTo>
                <a:lnTo>
                  <a:pt x="409877" y="463214"/>
                </a:lnTo>
                <a:lnTo>
                  <a:pt x="404622" y="457199"/>
                </a:lnTo>
                <a:lnTo>
                  <a:pt x="400431" y="457199"/>
                </a:lnTo>
                <a:lnTo>
                  <a:pt x="393192" y="469899"/>
                </a:lnTo>
                <a:lnTo>
                  <a:pt x="373353" y="507999"/>
                </a:lnTo>
                <a:lnTo>
                  <a:pt x="355798" y="558799"/>
                </a:lnTo>
                <a:lnTo>
                  <a:pt x="340621" y="609599"/>
                </a:lnTo>
                <a:lnTo>
                  <a:pt x="327915" y="647699"/>
                </a:lnTo>
                <a:lnTo>
                  <a:pt x="317774" y="698499"/>
                </a:lnTo>
                <a:lnTo>
                  <a:pt x="310292" y="749299"/>
                </a:lnTo>
                <a:lnTo>
                  <a:pt x="305562" y="787399"/>
                </a:lnTo>
                <a:lnTo>
                  <a:pt x="303677" y="838199"/>
                </a:lnTo>
                <a:lnTo>
                  <a:pt x="304732" y="888999"/>
                </a:lnTo>
                <a:lnTo>
                  <a:pt x="308821" y="939799"/>
                </a:lnTo>
                <a:lnTo>
                  <a:pt x="316036" y="977899"/>
                </a:lnTo>
                <a:lnTo>
                  <a:pt x="326471" y="1028699"/>
                </a:lnTo>
                <a:lnTo>
                  <a:pt x="340220" y="1079499"/>
                </a:lnTo>
                <a:lnTo>
                  <a:pt x="357378" y="1117599"/>
                </a:lnTo>
                <a:lnTo>
                  <a:pt x="358106" y="1119808"/>
                </a:lnTo>
                <a:lnTo>
                  <a:pt x="374877" y="1126796"/>
                </a:lnTo>
                <a:close/>
              </a:path>
              <a:path w="1628139" h="1511300">
                <a:moveTo>
                  <a:pt x="569781" y="646223"/>
                </a:moveTo>
                <a:lnTo>
                  <a:pt x="579882" y="634999"/>
                </a:lnTo>
                <a:lnTo>
                  <a:pt x="566718" y="620438"/>
                </a:lnTo>
                <a:lnTo>
                  <a:pt x="568246" y="644466"/>
                </a:lnTo>
                <a:lnTo>
                  <a:pt x="569781" y="646223"/>
                </a:lnTo>
                <a:close/>
              </a:path>
              <a:path w="1628139" h="1511300">
                <a:moveTo>
                  <a:pt x="568452" y="647699"/>
                </a:moveTo>
                <a:lnTo>
                  <a:pt x="569781" y="646223"/>
                </a:lnTo>
                <a:lnTo>
                  <a:pt x="568246" y="644466"/>
                </a:lnTo>
                <a:lnTo>
                  <a:pt x="568452" y="647699"/>
                </a:lnTo>
                <a:close/>
              </a:path>
              <a:path w="1628139" h="1511300">
                <a:moveTo>
                  <a:pt x="1043940" y="1498599"/>
                </a:moveTo>
                <a:lnTo>
                  <a:pt x="1128949" y="1498599"/>
                </a:lnTo>
                <a:lnTo>
                  <a:pt x="1351746" y="1435099"/>
                </a:lnTo>
                <a:lnTo>
                  <a:pt x="1394144" y="1409699"/>
                </a:lnTo>
                <a:lnTo>
                  <a:pt x="1435518" y="1384299"/>
                </a:lnTo>
                <a:lnTo>
                  <a:pt x="1475738" y="1371599"/>
                </a:lnTo>
                <a:lnTo>
                  <a:pt x="1514673" y="1346199"/>
                </a:lnTo>
                <a:lnTo>
                  <a:pt x="1552194" y="1320799"/>
                </a:lnTo>
                <a:lnTo>
                  <a:pt x="1588008" y="1282699"/>
                </a:lnTo>
                <a:lnTo>
                  <a:pt x="1627632" y="1257299"/>
                </a:lnTo>
                <a:lnTo>
                  <a:pt x="1389888" y="977899"/>
                </a:lnTo>
                <a:lnTo>
                  <a:pt x="1376680" y="990599"/>
                </a:lnTo>
                <a:lnTo>
                  <a:pt x="1392936" y="990599"/>
                </a:lnTo>
                <a:lnTo>
                  <a:pt x="1388649" y="995362"/>
                </a:lnTo>
                <a:lnTo>
                  <a:pt x="1602994" y="1244599"/>
                </a:lnTo>
                <a:lnTo>
                  <a:pt x="1614678" y="1244599"/>
                </a:lnTo>
                <a:lnTo>
                  <a:pt x="1613916" y="1257299"/>
                </a:lnTo>
                <a:lnTo>
                  <a:pt x="1602994" y="1257299"/>
                </a:lnTo>
                <a:lnTo>
                  <a:pt x="1579626" y="1282699"/>
                </a:lnTo>
                <a:lnTo>
                  <a:pt x="1537028" y="1308099"/>
                </a:lnTo>
                <a:lnTo>
                  <a:pt x="1490991" y="1346199"/>
                </a:lnTo>
                <a:lnTo>
                  <a:pt x="1395984" y="1396999"/>
                </a:lnTo>
                <a:lnTo>
                  <a:pt x="1357122" y="1409699"/>
                </a:lnTo>
                <a:lnTo>
                  <a:pt x="1357884" y="1409699"/>
                </a:lnTo>
                <a:lnTo>
                  <a:pt x="1319022" y="1435099"/>
                </a:lnTo>
                <a:lnTo>
                  <a:pt x="1279398" y="1447799"/>
                </a:lnTo>
                <a:lnTo>
                  <a:pt x="1280160" y="1447799"/>
                </a:lnTo>
                <a:lnTo>
                  <a:pt x="1200912" y="1473199"/>
                </a:lnTo>
                <a:lnTo>
                  <a:pt x="1162050" y="1473199"/>
                </a:lnTo>
                <a:lnTo>
                  <a:pt x="1122426" y="1485899"/>
                </a:lnTo>
                <a:lnTo>
                  <a:pt x="1083564" y="1485899"/>
                </a:lnTo>
                <a:lnTo>
                  <a:pt x="1043940" y="1498599"/>
                </a:lnTo>
                <a:close/>
              </a:path>
              <a:path w="1628139" h="1511300">
                <a:moveTo>
                  <a:pt x="1388649" y="995362"/>
                </a:moveTo>
                <a:lnTo>
                  <a:pt x="1392936" y="990599"/>
                </a:lnTo>
                <a:lnTo>
                  <a:pt x="1384554" y="990599"/>
                </a:lnTo>
                <a:lnTo>
                  <a:pt x="1388649" y="995362"/>
                </a:lnTo>
                <a:close/>
              </a:path>
              <a:path w="1628139" h="1511300">
                <a:moveTo>
                  <a:pt x="853440" y="1231899"/>
                </a:moveTo>
                <a:lnTo>
                  <a:pt x="943494" y="1231899"/>
                </a:lnTo>
                <a:lnTo>
                  <a:pt x="1033018" y="1206499"/>
                </a:lnTo>
                <a:lnTo>
                  <a:pt x="1076979" y="1181099"/>
                </a:lnTo>
                <a:lnTo>
                  <a:pt x="1162705" y="1155699"/>
                </a:lnTo>
                <a:lnTo>
                  <a:pt x="1204231" y="1130299"/>
                </a:lnTo>
                <a:lnTo>
                  <a:pt x="1244708" y="1104899"/>
                </a:lnTo>
                <a:lnTo>
                  <a:pt x="1284015" y="1079499"/>
                </a:lnTo>
                <a:lnTo>
                  <a:pt x="1322034" y="1054099"/>
                </a:lnTo>
                <a:lnTo>
                  <a:pt x="1358646" y="1028699"/>
                </a:lnTo>
                <a:lnTo>
                  <a:pt x="1388649" y="995362"/>
                </a:lnTo>
                <a:lnTo>
                  <a:pt x="1384554" y="990599"/>
                </a:lnTo>
                <a:lnTo>
                  <a:pt x="1376680" y="990599"/>
                </a:lnTo>
                <a:lnTo>
                  <a:pt x="1350264" y="1015999"/>
                </a:lnTo>
                <a:lnTo>
                  <a:pt x="1314450" y="1041399"/>
                </a:lnTo>
                <a:lnTo>
                  <a:pt x="1315212" y="1041399"/>
                </a:lnTo>
                <a:lnTo>
                  <a:pt x="1278636" y="1066799"/>
                </a:lnTo>
                <a:lnTo>
                  <a:pt x="1241298" y="1092199"/>
                </a:lnTo>
                <a:lnTo>
                  <a:pt x="1242060" y="1092199"/>
                </a:lnTo>
                <a:lnTo>
                  <a:pt x="1203960" y="1117599"/>
                </a:lnTo>
                <a:lnTo>
                  <a:pt x="1204722" y="1117599"/>
                </a:lnTo>
                <a:lnTo>
                  <a:pt x="1166622" y="1130299"/>
                </a:lnTo>
                <a:lnTo>
                  <a:pt x="1127760" y="1155699"/>
                </a:lnTo>
                <a:lnTo>
                  <a:pt x="1128522" y="1155699"/>
                </a:lnTo>
                <a:lnTo>
                  <a:pt x="1088898" y="1168399"/>
                </a:lnTo>
                <a:lnTo>
                  <a:pt x="1089660" y="1168399"/>
                </a:lnTo>
                <a:lnTo>
                  <a:pt x="1050036" y="1181099"/>
                </a:lnTo>
                <a:lnTo>
                  <a:pt x="1050798" y="1181099"/>
                </a:lnTo>
                <a:lnTo>
                  <a:pt x="971550" y="1206499"/>
                </a:lnTo>
                <a:lnTo>
                  <a:pt x="972312" y="1206499"/>
                </a:lnTo>
                <a:lnTo>
                  <a:pt x="932688" y="1219199"/>
                </a:lnTo>
                <a:lnTo>
                  <a:pt x="893064" y="1219199"/>
                </a:lnTo>
                <a:lnTo>
                  <a:pt x="853440" y="1231899"/>
                </a:lnTo>
                <a:close/>
              </a:path>
              <a:path w="1628139" h="1511300">
                <a:moveTo>
                  <a:pt x="315303" y="1099982"/>
                </a:moveTo>
                <a:lnTo>
                  <a:pt x="247173" y="1020762"/>
                </a:lnTo>
                <a:lnTo>
                  <a:pt x="242316" y="1015999"/>
                </a:lnTo>
                <a:lnTo>
                  <a:pt x="233172" y="1028699"/>
                </a:lnTo>
                <a:lnTo>
                  <a:pt x="259080" y="1054099"/>
                </a:lnTo>
                <a:lnTo>
                  <a:pt x="295137" y="1079499"/>
                </a:lnTo>
                <a:lnTo>
                  <a:pt x="315303" y="1099982"/>
                </a:lnTo>
                <a:close/>
              </a:path>
              <a:path w="1628139" h="1511300">
                <a:moveTo>
                  <a:pt x="364183" y="1138222"/>
                </a:moveTo>
                <a:lnTo>
                  <a:pt x="358106" y="1119808"/>
                </a:lnTo>
                <a:lnTo>
                  <a:pt x="352806" y="1117599"/>
                </a:lnTo>
                <a:lnTo>
                  <a:pt x="323088" y="1092199"/>
                </a:lnTo>
                <a:lnTo>
                  <a:pt x="323850" y="1092199"/>
                </a:lnTo>
                <a:lnTo>
                  <a:pt x="294894" y="1066799"/>
                </a:lnTo>
                <a:lnTo>
                  <a:pt x="295656" y="1066799"/>
                </a:lnTo>
                <a:lnTo>
                  <a:pt x="268224" y="1041399"/>
                </a:lnTo>
                <a:lnTo>
                  <a:pt x="247173" y="1020762"/>
                </a:lnTo>
                <a:lnTo>
                  <a:pt x="315303" y="1099982"/>
                </a:lnTo>
                <a:lnTo>
                  <a:pt x="332647" y="1117599"/>
                </a:lnTo>
                <a:lnTo>
                  <a:pt x="364183" y="1138222"/>
                </a:lnTo>
                <a:close/>
              </a:path>
              <a:path w="1628139" h="1511300">
                <a:moveTo>
                  <a:pt x="766607" y="1485899"/>
                </a:moveTo>
                <a:lnTo>
                  <a:pt x="816864" y="1485899"/>
                </a:lnTo>
                <a:lnTo>
                  <a:pt x="780288" y="1473199"/>
                </a:lnTo>
                <a:lnTo>
                  <a:pt x="781050" y="1473199"/>
                </a:lnTo>
                <a:lnTo>
                  <a:pt x="745236" y="1460499"/>
                </a:lnTo>
                <a:lnTo>
                  <a:pt x="677418" y="1435099"/>
                </a:lnTo>
                <a:lnTo>
                  <a:pt x="644652" y="1409699"/>
                </a:lnTo>
                <a:lnTo>
                  <a:pt x="612648" y="1396999"/>
                </a:lnTo>
                <a:lnTo>
                  <a:pt x="613410" y="1396999"/>
                </a:lnTo>
                <a:lnTo>
                  <a:pt x="582168" y="1371599"/>
                </a:lnTo>
                <a:lnTo>
                  <a:pt x="582930" y="1371599"/>
                </a:lnTo>
                <a:lnTo>
                  <a:pt x="553212" y="1358899"/>
                </a:lnTo>
                <a:lnTo>
                  <a:pt x="525018" y="1333499"/>
                </a:lnTo>
                <a:lnTo>
                  <a:pt x="497586" y="1308099"/>
                </a:lnTo>
                <a:lnTo>
                  <a:pt x="498348" y="1308099"/>
                </a:lnTo>
                <a:lnTo>
                  <a:pt x="472440" y="1282699"/>
                </a:lnTo>
                <a:lnTo>
                  <a:pt x="315303" y="1099982"/>
                </a:lnTo>
                <a:lnTo>
                  <a:pt x="295137" y="1079499"/>
                </a:lnTo>
                <a:lnTo>
                  <a:pt x="259080" y="1054099"/>
                </a:lnTo>
                <a:lnTo>
                  <a:pt x="233172" y="1028699"/>
                </a:lnTo>
                <a:lnTo>
                  <a:pt x="462534" y="1282699"/>
                </a:lnTo>
                <a:lnTo>
                  <a:pt x="489204" y="1320799"/>
                </a:lnTo>
                <a:lnTo>
                  <a:pt x="524744" y="1346199"/>
                </a:lnTo>
                <a:lnTo>
                  <a:pt x="561865" y="1371599"/>
                </a:lnTo>
                <a:lnTo>
                  <a:pt x="600435" y="1409699"/>
                </a:lnTo>
                <a:lnTo>
                  <a:pt x="640324" y="1422399"/>
                </a:lnTo>
                <a:lnTo>
                  <a:pt x="681403" y="1447799"/>
                </a:lnTo>
                <a:lnTo>
                  <a:pt x="723541" y="1460499"/>
                </a:lnTo>
                <a:lnTo>
                  <a:pt x="766607" y="1485899"/>
                </a:lnTo>
                <a:close/>
              </a:path>
              <a:path w="1628139" h="1511300">
                <a:moveTo>
                  <a:pt x="367882" y="1140641"/>
                </a:moveTo>
                <a:lnTo>
                  <a:pt x="377190" y="1130299"/>
                </a:lnTo>
                <a:lnTo>
                  <a:pt x="374877" y="1126796"/>
                </a:lnTo>
                <a:lnTo>
                  <a:pt x="358106" y="1119808"/>
                </a:lnTo>
                <a:lnTo>
                  <a:pt x="364183" y="1138222"/>
                </a:lnTo>
                <a:lnTo>
                  <a:pt x="367882" y="1140641"/>
                </a:lnTo>
                <a:close/>
              </a:path>
              <a:path w="1628139" h="1511300">
                <a:moveTo>
                  <a:pt x="581518" y="1231899"/>
                </a:moveTo>
                <a:lnTo>
                  <a:pt x="661416" y="1231899"/>
                </a:lnTo>
                <a:lnTo>
                  <a:pt x="624078" y="1219199"/>
                </a:lnTo>
                <a:lnTo>
                  <a:pt x="587502" y="1219199"/>
                </a:lnTo>
                <a:lnTo>
                  <a:pt x="550926" y="1206499"/>
                </a:lnTo>
                <a:lnTo>
                  <a:pt x="551688" y="1206499"/>
                </a:lnTo>
                <a:lnTo>
                  <a:pt x="515874" y="1193799"/>
                </a:lnTo>
                <a:lnTo>
                  <a:pt x="447294" y="1168399"/>
                </a:lnTo>
                <a:lnTo>
                  <a:pt x="448056" y="1168399"/>
                </a:lnTo>
                <a:lnTo>
                  <a:pt x="415290" y="1155699"/>
                </a:lnTo>
                <a:lnTo>
                  <a:pt x="383286" y="1130299"/>
                </a:lnTo>
                <a:lnTo>
                  <a:pt x="374877" y="1126796"/>
                </a:lnTo>
                <a:lnTo>
                  <a:pt x="377190" y="1130299"/>
                </a:lnTo>
                <a:lnTo>
                  <a:pt x="367882" y="1140641"/>
                </a:lnTo>
                <a:lnTo>
                  <a:pt x="371489" y="1142999"/>
                </a:lnTo>
                <a:lnTo>
                  <a:pt x="411544" y="1168399"/>
                </a:lnTo>
                <a:lnTo>
                  <a:pt x="452694" y="1181099"/>
                </a:lnTo>
                <a:lnTo>
                  <a:pt x="494819" y="1206499"/>
                </a:lnTo>
                <a:lnTo>
                  <a:pt x="581518" y="1231899"/>
                </a:lnTo>
                <a:close/>
              </a:path>
              <a:path w="1628139" h="1511300">
                <a:moveTo>
                  <a:pt x="365760" y="1142999"/>
                </a:moveTo>
                <a:lnTo>
                  <a:pt x="367882" y="1140641"/>
                </a:lnTo>
                <a:lnTo>
                  <a:pt x="364183" y="1138222"/>
                </a:lnTo>
                <a:lnTo>
                  <a:pt x="365760" y="1142999"/>
                </a:lnTo>
                <a:close/>
              </a:path>
              <a:path w="1628139" h="1511300">
                <a:moveTo>
                  <a:pt x="670687" y="1244599"/>
                </a:moveTo>
                <a:lnTo>
                  <a:pt x="852628" y="1244599"/>
                </a:lnTo>
                <a:lnTo>
                  <a:pt x="898169" y="1231899"/>
                </a:lnTo>
                <a:lnTo>
                  <a:pt x="625853" y="1231899"/>
                </a:lnTo>
                <a:lnTo>
                  <a:pt x="670687" y="1244599"/>
                </a:lnTo>
                <a:close/>
              </a:path>
              <a:path w="1628139" h="1511300">
                <a:moveTo>
                  <a:pt x="1613916" y="1257299"/>
                </a:moveTo>
                <a:lnTo>
                  <a:pt x="1614678" y="1244599"/>
                </a:lnTo>
                <a:lnTo>
                  <a:pt x="1608639" y="1251164"/>
                </a:lnTo>
                <a:lnTo>
                  <a:pt x="1613916" y="1257299"/>
                </a:lnTo>
                <a:close/>
              </a:path>
              <a:path w="1628139" h="1511300">
                <a:moveTo>
                  <a:pt x="1608639" y="1251164"/>
                </a:moveTo>
                <a:lnTo>
                  <a:pt x="1614678" y="1244599"/>
                </a:lnTo>
                <a:lnTo>
                  <a:pt x="1602994" y="1244599"/>
                </a:lnTo>
                <a:lnTo>
                  <a:pt x="1608639" y="1251164"/>
                </a:lnTo>
                <a:close/>
              </a:path>
              <a:path w="1628139" h="1511300">
                <a:moveTo>
                  <a:pt x="1602994" y="1257299"/>
                </a:moveTo>
                <a:lnTo>
                  <a:pt x="1613916" y="1257299"/>
                </a:lnTo>
                <a:lnTo>
                  <a:pt x="1608639" y="1251164"/>
                </a:lnTo>
                <a:lnTo>
                  <a:pt x="1602994" y="1257299"/>
                </a:lnTo>
                <a:close/>
              </a:path>
              <a:path w="1628139" h="1511300">
                <a:moveTo>
                  <a:pt x="900076" y="1511299"/>
                </a:moveTo>
                <a:lnTo>
                  <a:pt x="1037217" y="1511299"/>
                </a:lnTo>
                <a:lnTo>
                  <a:pt x="1083140" y="1498599"/>
                </a:lnTo>
                <a:lnTo>
                  <a:pt x="928878" y="1498599"/>
                </a:lnTo>
                <a:lnTo>
                  <a:pt x="890778" y="1485899"/>
                </a:lnTo>
                <a:lnTo>
                  <a:pt x="810472" y="1485899"/>
                </a:lnTo>
                <a:lnTo>
                  <a:pt x="900076" y="1511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238503"/>
            <a:ext cx="7359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4" dirty="0">
                <a:solidFill>
                  <a:srgbClr val="330065"/>
                </a:solidFill>
                <a:latin typeface="Trebuchet MS"/>
                <a:cs typeface="Trebuchet MS"/>
              </a:rPr>
              <a:t>Equalization </a:t>
            </a:r>
            <a:r>
              <a:rPr sz="3600" b="1" spc="-195" dirty="0">
                <a:solidFill>
                  <a:srgbClr val="330065"/>
                </a:solidFill>
                <a:latin typeface="Trebuchet MS"/>
                <a:cs typeface="Trebuchet MS"/>
              </a:rPr>
              <a:t>Transformation</a:t>
            </a:r>
            <a:r>
              <a:rPr sz="3600" b="1" spc="-350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600" b="1" spc="-225" dirty="0">
                <a:solidFill>
                  <a:srgbClr val="330065"/>
                </a:solidFill>
                <a:latin typeface="Trebuchet MS"/>
                <a:cs typeface="Trebuchet MS"/>
              </a:rPr>
              <a:t>Functions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139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0" dirty="0">
                <a:latin typeface="Trebuchet MS"/>
                <a:cs typeface="Trebuchet MS"/>
              </a:rPr>
              <a:t>Different </a:t>
            </a:r>
            <a:r>
              <a:rPr sz="2800" spc="-135" dirty="0">
                <a:latin typeface="Trebuchet MS"/>
                <a:cs typeface="Trebuchet MS"/>
              </a:rPr>
              <a:t>equalization </a:t>
            </a:r>
            <a:r>
              <a:rPr sz="2800" spc="-120" dirty="0">
                <a:latin typeface="Trebuchet MS"/>
                <a:cs typeface="Trebuchet MS"/>
              </a:rPr>
              <a:t>function </a:t>
            </a:r>
            <a:r>
              <a:rPr sz="2800" spc="-125" dirty="0">
                <a:latin typeface="Trebuchet MS"/>
                <a:cs typeface="Trebuchet MS"/>
              </a:rPr>
              <a:t>(1‐4) </a:t>
            </a:r>
            <a:r>
              <a:rPr sz="2800" spc="-110" dirty="0">
                <a:latin typeface="Trebuchet MS"/>
                <a:cs typeface="Trebuchet MS"/>
              </a:rPr>
              <a:t>may</a:t>
            </a:r>
            <a:r>
              <a:rPr sz="2800" spc="-66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be </a:t>
            </a:r>
            <a:r>
              <a:rPr sz="2800" spc="-85" dirty="0">
                <a:latin typeface="Trebuchet MS"/>
                <a:cs typeface="Trebuchet MS"/>
              </a:rPr>
              <a:t>used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0077" y="2922015"/>
            <a:ext cx="5522545" cy="4258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7117080"/>
            <a:ext cx="260603" cy="198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058" y="2083307"/>
            <a:ext cx="252729" cy="5035550"/>
          </a:xfrm>
          <a:custGeom>
            <a:avLst/>
            <a:gdLst/>
            <a:ahLst/>
            <a:cxnLst/>
            <a:rect l="l" t="t" r="r" b="b"/>
            <a:pathLst>
              <a:path w="252729" h="5035550">
                <a:moveTo>
                  <a:pt x="0" y="0"/>
                </a:moveTo>
                <a:lnTo>
                  <a:pt x="0" y="5035296"/>
                </a:lnTo>
                <a:lnTo>
                  <a:pt x="252222" y="5035296"/>
                </a:lnTo>
                <a:lnTo>
                  <a:pt x="252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2076450"/>
            <a:ext cx="265430" cy="5048250"/>
          </a:xfrm>
          <a:custGeom>
            <a:avLst/>
            <a:gdLst/>
            <a:ahLst/>
            <a:cxnLst/>
            <a:rect l="l" t="t" r="r" b="b"/>
            <a:pathLst>
              <a:path w="265430" h="5048250">
                <a:moveTo>
                  <a:pt x="265176" y="5048250"/>
                </a:moveTo>
                <a:lnTo>
                  <a:pt x="265175" y="0"/>
                </a:lnTo>
                <a:lnTo>
                  <a:pt x="0" y="0"/>
                </a:lnTo>
                <a:lnTo>
                  <a:pt x="0" y="5048250"/>
                </a:lnTo>
                <a:lnTo>
                  <a:pt x="6858" y="5048250"/>
                </a:lnTo>
                <a:lnTo>
                  <a:pt x="6857" y="12954"/>
                </a:lnTo>
                <a:lnTo>
                  <a:pt x="12954" y="6857"/>
                </a:lnTo>
                <a:lnTo>
                  <a:pt x="12954" y="12954"/>
                </a:lnTo>
                <a:lnTo>
                  <a:pt x="252984" y="12954"/>
                </a:lnTo>
                <a:lnTo>
                  <a:pt x="252984" y="6857"/>
                </a:lnTo>
                <a:lnTo>
                  <a:pt x="259079" y="12954"/>
                </a:lnTo>
                <a:lnTo>
                  <a:pt x="259080" y="5048250"/>
                </a:lnTo>
                <a:lnTo>
                  <a:pt x="265176" y="5048250"/>
                </a:lnTo>
                <a:close/>
              </a:path>
              <a:path w="265430" h="5048250">
                <a:moveTo>
                  <a:pt x="12954" y="12954"/>
                </a:moveTo>
                <a:lnTo>
                  <a:pt x="12954" y="6857"/>
                </a:lnTo>
                <a:lnTo>
                  <a:pt x="6857" y="12954"/>
                </a:lnTo>
                <a:lnTo>
                  <a:pt x="12954" y="12954"/>
                </a:lnTo>
                <a:close/>
              </a:path>
              <a:path w="265430" h="5048250">
                <a:moveTo>
                  <a:pt x="12954" y="5036058"/>
                </a:moveTo>
                <a:lnTo>
                  <a:pt x="12954" y="12954"/>
                </a:lnTo>
                <a:lnTo>
                  <a:pt x="6857" y="12954"/>
                </a:lnTo>
                <a:lnTo>
                  <a:pt x="6858" y="5036058"/>
                </a:lnTo>
                <a:lnTo>
                  <a:pt x="12954" y="5036058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6858" y="5036058"/>
                </a:lnTo>
                <a:lnTo>
                  <a:pt x="12954" y="5042154"/>
                </a:lnTo>
                <a:lnTo>
                  <a:pt x="12954" y="5048250"/>
                </a:lnTo>
                <a:lnTo>
                  <a:pt x="252984" y="5048250"/>
                </a:lnTo>
                <a:lnTo>
                  <a:pt x="252984" y="5042154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12954" y="5048250"/>
                </a:moveTo>
                <a:lnTo>
                  <a:pt x="12954" y="5042154"/>
                </a:lnTo>
                <a:lnTo>
                  <a:pt x="6858" y="5036058"/>
                </a:lnTo>
                <a:lnTo>
                  <a:pt x="6858" y="5048250"/>
                </a:lnTo>
                <a:lnTo>
                  <a:pt x="12954" y="5048250"/>
                </a:lnTo>
                <a:close/>
              </a:path>
              <a:path w="265430" h="5048250">
                <a:moveTo>
                  <a:pt x="259079" y="12954"/>
                </a:moveTo>
                <a:lnTo>
                  <a:pt x="252984" y="6857"/>
                </a:lnTo>
                <a:lnTo>
                  <a:pt x="252984" y="12954"/>
                </a:lnTo>
                <a:lnTo>
                  <a:pt x="259079" y="12954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259079" y="12954"/>
                </a:lnTo>
                <a:lnTo>
                  <a:pt x="252984" y="12954"/>
                </a:lnTo>
                <a:lnTo>
                  <a:pt x="252984" y="5036058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259080" y="5048250"/>
                </a:moveTo>
                <a:lnTo>
                  <a:pt x="259080" y="5036058"/>
                </a:lnTo>
                <a:lnTo>
                  <a:pt x="252984" y="5042154"/>
                </a:lnTo>
                <a:lnTo>
                  <a:pt x="252984" y="5048250"/>
                </a:lnTo>
                <a:lnTo>
                  <a:pt x="259080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512" y="2163572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459" y="993902"/>
            <a:ext cx="520700" cy="46183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900" b="1" spc="-225" dirty="0">
                <a:solidFill>
                  <a:srgbClr val="330065"/>
                </a:solidFill>
                <a:latin typeface="Trebuchet MS"/>
                <a:cs typeface="Trebuchet MS"/>
              </a:rPr>
              <a:t>Equalization</a:t>
            </a:r>
            <a:r>
              <a:rPr sz="3900" b="1" spc="-330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900" b="1" spc="-225" dirty="0">
                <a:solidFill>
                  <a:srgbClr val="330065"/>
                </a:solidFill>
                <a:latin typeface="Trebuchet MS"/>
                <a:cs typeface="Trebuchet MS"/>
              </a:rPr>
              <a:t>Examples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6908" y="4903964"/>
            <a:ext cx="2494737" cy="309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7194" y="5054727"/>
            <a:ext cx="1470025" cy="0"/>
          </a:xfrm>
          <a:custGeom>
            <a:avLst/>
            <a:gdLst/>
            <a:ahLst/>
            <a:cxnLst/>
            <a:rect l="l" t="t" r="r" b="b"/>
            <a:pathLst>
              <a:path w="1470025">
                <a:moveTo>
                  <a:pt x="0" y="0"/>
                </a:moveTo>
                <a:lnTo>
                  <a:pt x="1469897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7194" y="5205603"/>
            <a:ext cx="849630" cy="0"/>
          </a:xfrm>
          <a:custGeom>
            <a:avLst/>
            <a:gdLst/>
            <a:ahLst/>
            <a:cxnLst/>
            <a:rect l="l" t="t" r="r" b="b"/>
            <a:pathLst>
              <a:path w="849629">
                <a:moveTo>
                  <a:pt x="0" y="0"/>
                </a:moveTo>
                <a:lnTo>
                  <a:pt x="849629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3665" y="5421629"/>
            <a:ext cx="1503680" cy="0"/>
          </a:xfrm>
          <a:custGeom>
            <a:avLst/>
            <a:gdLst/>
            <a:ahLst/>
            <a:cxnLst/>
            <a:rect l="l" t="t" r="r" b="b"/>
            <a:pathLst>
              <a:path w="1503679">
                <a:moveTo>
                  <a:pt x="0" y="0"/>
                </a:moveTo>
                <a:lnTo>
                  <a:pt x="1503425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3665" y="5505830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92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665" y="557402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82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3665" y="5659754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89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3665" y="5712333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3665" y="5782055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48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3665" y="581672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>
                <a:moveTo>
                  <a:pt x="0" y="0"/>
                </a:moveTo>
                <a:lnTo>
                  <a:pt x="24307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3665" y="5918453"/>
            <a:ext cx="551180" cy="0"/>
          </a:xfrm>
          <a:custGeom>
            <a:avLst/>
            <a:gdLst/>
            <a:ahLst/>
            <a:cxnLst/>
            <a:rect l="l" t="t" r="r" b="b"/>
            <a:pathLst>
              <a:path w="551179">
                <a:moveTo>
                  <a:pt x="0" y="0"/>
                </a:moveTo>
                <a:lnTo>
                  <a:pt x="550926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3665" y="5988177"/>
            <a:ext cx="368935" cy="0"/>
          </a:xfrm>
          <a:custGeom>
            <a:avLst/>
            <a:gdLst/>
            <a:ahLst/>
            <a:cxnLst/>
            <a:rect l="l" t="t" r="r" b="b"/>
            <a:pathLst>
              <a:path w="368935">
                <a:moveTo>
                  <a:pt x="0" y="0"/>
                </a:moveTo>
                <a:lnTo>
                  <a:pt x="36880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3665" y="6056757"/>
            <a:ext cx="429259" cy="0"/>
          </a:xfrm>
          <a:custGeom>
            <a:avLst/>
            <a:gdLst/>
            <a:ahLst/>
            <a:cxnLst/>
            <a:rect l="l" t="t" r="r" b="b"/>
            <a:pathLst>
              <a:path w="429260">
                <a:moveTo>
                  <a:pt x="0" y="0"/>
                </a:moveTo>
                <a:lnTo>
                  <a:pt x="42900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3665" y="6142482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3665" y="617867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8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3665" y="6247257"/>
            <a:ext cx="467359" cy="0"/>
          </a:xfrm>
          <a:custGeom>
            <a:avLst/>
            <a:gdLst/>
            <a:ahLst/>
            <a:cxnLst/>
            <a:rect l="l" t="t" r="r" b="b"/>
            <a:pathLst>
              <a:path w="467360">
                <a:moveTo>
                  <a:pt x="0" y="0"/>
                </a:moveTo>
                <a:lnTo>
                  <a:pt x="46710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3665" y="6366128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4">
                <a:moveTo>
                  <a:pt x="0" y="0"/>
                </a:moveTo>
                <a:lnTo>
                  <a:pt x="64312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3665" y="6481953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>
                <a:moveTo>
                  <a:pt x="0" y="0"/>
                </a:moveTo>
                <a:lnTo>
                  <a:pt x="37795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3665" y="6583680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>
                <a:moveTo>
                  <a:pt x="0" y="0"/>
                </a:moveTo>
                <a:lnTo>
                  <a:pt x="61950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3665" y="6653403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3665" y="6802755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>
                <a:moveTo>
                  <a:pt x="0" y="0"/>
                </a:moveTo>
                <a:lnTo>
                  <a:pt x="64465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3665" y="6890004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>
                <a:moveTo>
                  <a:pt x="0" y="0"/>
                </a:moveTo>
                <a:lnTo>
                  <a:pt x="9174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3665" y="6990206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>
                <a:moveTo>
                  <a:pt x="0" y="0"/>
                </a:moveTo>
                <a:lnTo>
                  <a:pt x="50673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3665" y="7077456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15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3665" y="7194804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>
                <a:moveTo>
                  <a:pt x="0" y="0"/>
                </a:moveTo>
                <a:lnTo>
                  <a:pt x="3368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3665" y="7117080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99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3665" y="7298055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78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3665" y="7368158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397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3665" y="7453503"/>
            <a:ext cx="403225" cy="0"/>
          </a:xfrm>
          <a:custGeom>
            <a:avLst/>
            <a:gdLst/>
            <a:ahLst/>
            <a:cxnLst/>
            <a:rect l="l" t="t" r="r" b="b"/>
            <a:pathLst>
              <a:path w="403225">
                <a:moveTo>
                  <a:pt x="0" y="0"/>
                </a:moveTo>
                <a:lnTo>
                  <a:pt x="40309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23665" y="7553706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3665" y="7656956"/>
            <a:ext cx="348615" cy="0"/>
          </a:xfrm>
          <a:custGeom>
            <a:avLst/>
            <a:gdLst/>
            <a:ahLst/>
            <a:cxnLst/>
            <a:rect l="l" t="t" r="r" b="b"/>
            <a:pathLst>
              <a:path w="348614">
                <a:moveTo>
                  <a:pt x="0" y="0"/>
                </a:moveTo>
                <a:lnTo>
                  <a:pt x="34823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3665" y="770610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12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3665" y="7759827"/>
            <a:ext cx="161290" cy="0"/>
          </a:xfrm>
          <a:custGeom>
            <a:avLst/>
            <a:gdLst/>
            <a:ahLst/>
            <a:cxnLst/>
            <a:rect l="l" t="t" r="r" b="b"/>
            <a:pathLst>
              <a:path w="161289">
                <a:moveTo>
                  <a:pt x="0" y="0"/>
                </a:moveTo>
                <a:lnTo>
                  <a:pt x="16078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23665" y="7828406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50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3665" y="78649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92323" y="4956809"/>
            <a:ext cx="831850" cy="3150870"/>
          </a:xfrm>
          <a:custGeom>
            <a:avLst/>
            <a:gdLst/>
            <a:ahLst/>
            <a:cxnLst/>
            <a:rect l="l" t="t" r="r" b="b"/>
            <a:pathLst>
              <a:path w="831850" h="3150870">
                <a:moveTo>
                  <a:pt x="831341" y="0"/>
                </a:moveTo>
                <a:lnTo>
                  <a:pt x="0" y="0"/>
                </a:lnTo>
                <a:lnTo>
                  <a:pt x="0" y="3150869"/>
                </a:lnTo>
                <a:lnTo>
                  <a:pt x="831341" y="3150869"/>
                </a:lnTo>
                <a:lnTo>
                  <a:pt x="8313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" y="457200"/>
            <a:ext cx="198119" cy="262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3795" y="481838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1791" y="914400"/>
            <a:ext cx="2671572" cy="5382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04032" y="1300733"/>
            <a:ext cx="2772917" cy="3250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1065" y="7848600"/>
            <a:ext cx="588010" cy="588010"/>
          </a:xfrm>
          <a:custGeom>
            <a:avLst/>
            <a:gdLst/>
            <a:ahLst/>
            <a:cxnLst/>
            <a:rect l="l" t="t" r="r" b="b"/>
            <a:pathLst>
              <a:path w="588010" h="588009">
                <a:moveTo>
                  <a:pt x="294131" y="587502"/>
                </a:moveTo>
                <a:lnTo>
                  <a:pt x="341786" y="583669"/>
                </a:lnTo>
                <a:lnTo>
                  <a:pt x="386967" y="572572"/>
                </a:lnTo>
                <a:lnTo>
                  <a:pt x="429076" y="554809"/>
                </a:lnTo>
                <a:lnTo>
                  <a:pt x="467514" y="530979"/>
                </a:lnTo>
                <a:lnTo>
                  <a:pt x="501681" y="501681"/>
                </a:lnTo>
                <a:lnTo>
                  <a:pt x="530979" y="467514"/>
                </a:lnTo>
                <a:lnTo>
                  <a:pt x="554809" y="429076"/>
                </a:lnTo>
                <a:lnTo>
                  <a:pt x="572572" y="386967"/>
                </a:lnTo>
                <a:lnTo>
                  <a:pt x="583669" y="341786"/>
                </a:lnTo>
                <a:lnTo>
                  <a:pt x="587501" y="294131"/>
                </a:lnTo>
                <a:lnTo>
                  <a:pt x="583669" y="246455"/>
                </a:lnTo>
                <a:lnTo>
                  <a:pt x="572572" y="201216"/>
                </a:lnTo>
                <a:lnTo>
                  <a:pt x="554809" y="159022"/>
                </a:lnTo>
                <a:lnTo>
                  <a:pt x="530979" y="120481"/>
                </a:lnTo>
                <a:lnTo>
                  <a:pt x="501681" y="86201"/>
                </a:lnTo>
                <a:lnTo>
                  <a:pt x="467514" y="56790"/>
                </a:lnTo>
                <a:lnTo>
                  <a:pt x="429076" y="32856"/>
                </a:lnTo>
                <a:lnTo>
                  <a:pt x="386967" y="15008"/>
                </a:lnTo>
                <a:lnTo>
                  <a:pt x="341786" y="3853"/>
                </a:lnTo>
                <a:lnTo>
                  <a:pt x="294131" y="0"/>
                </a:lnTo>
                <a:lnTo>
                  <a:pt x="246455" y="3853"/>
                </a:lnTo>
                <a:lnTo>
                  <a:pt x="201216" y="15008"/>
                </a:lnTo>
                <a:lnTo>
                  <a:pt x="159022" y="32856"/>
                </a:lnTo>
                <a:lnTo>
                  <a:pt x="120481" y="56790"/>
                </a:lnTo>
                <a:lnTo>
                  <a:pt x="86201" y="86201"/>
                </a:lnTo>
                <a:lnTo>
                  <a:pt x="56790" y="120481"/>
                </a:lnTo>
                <a:lnTo>
                  <a:pt x="32856" y="159022"/>
                </a:lnTo>
                <a:lnTo>
                  <a:pt x="15008" y="201216"/>
                </a:lnTo>
                <a:lnTo>
                  <a:pt x="3853" y="246455"/>
                </a:lnTo>
                <a:lnTo>
                  <a:pt x="0" y="294132"/>
                </a:lnTo>
                <a:lnTo>
                  <a:pt x="3853" y="341786"/>
                </a:lnTo>
                <a:lnTo>
                  <a:pt x="15008" y="386967"/>
                </a:lnTo>
                <a:lnTo>
                  <a:pt x="32856" y="429076"/>
                </a:lnTo>
                <a:lnTo>
                  <a:pt x="56790" y="467514"/>
                </a:lnTo>
                <a:lnTo>
                  <a:pt x="86201" y="501681"/>
                </a:lnTo>
                <a:lnTo>
                  <a:pt x="120481" y="530979"/>
                </a:lnTo>
                <a:lnTo>
                  <a:pt x="159022" y="554809"/>
                </a:lnTo>
                <a:lnTo>
                  <a:pt x="201216" y="572572"/>
                </a:lnTo>
                <a:lnTo>
                  <a:pt x="246455" y="583669"/>
                </a:lnTo>
                <a:lnTo>
                  <a:pt x="294131" y="587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63171" y="7829550"/>
            <a:ext cx="624840" cy="626110"/>
          </a:xfrm>
          <a:custGeom>
            <a:avLst/>
            <a:gdLst/>
            <a:ahLst/>
            <a:cxnLst/>
            <a:rect l="l" t="t" r="r" b="b"/>
            <a:pathLst>
              <a:path w="624839" h="626109">
                <a:moveTo>
                  <a:pt x="312025" y="625602"/>
                </a:moveTo>
                <a:lnTo>
                  <a:pt x="328027" y="625602"/>
                </a:lnTo>
                <a:lnTo>
                  <a:pt x="360031" y="622554"/>
                </a:lnTo>
                <a:lnTo>
                  <a:pt x="407730" y="610860"/>
                </a:lnTo>
                <a:lnTo>
                  <a:pt x="451971" y="592678"/>
                </a:lnTo>
                <a:lnTo>
                  <a:pt x="492272" y="568539"/>
                </a:lnTo>
                <a:lnTo>
                  <a:pt x="528154" y="538976"/>
                </a:lnTo>
                <a:lnTo>
                  <a:pt x="559136" y="504521"/>
                </a:lnTo>
                <a:lnTo>
                  <a:pt x="584737" y="465706"/>
                </a:lnTo>
                <a:lnTo>
                  <a:pt x="604476" y="423063"/>
                </a:lnTo>
                <a:lnTo>
                  <a:pt x="617872" y="377124"/>
                </a:lnTo>
                <a:lnTo>
                  <a:pt x="624445" y="328421"/>
                </a:lnTo>
                <a:lnTo>
                  <a:pt x="624445" y="296417"/>
                </a:lnTo>
                <a:lnTo>
                  <a:pt x="617725" y="247910"/>
                </a:lnTo>
                <a:lnTo>
                  <a:pt x="604117" y="202071"/>
                </a:lnTo>
                <a:lnTo>
                  <a:pt x="584127" y="159472"/>
                </a:lnTo>
                <a:lnTo>
                  <a:pt x="558261" y="120682"/>
                </a:lnTo>
                <a:lnTo>
                  <a:pt x="527025" y="86271"/>
                </a:lnTo>
                <a:lnTo>
                  <a:pt x="490926" y="56808"/>
                </a:lnTo>
                <a:lnTo>
                  <a:pt x="450469" y="32864"/>
                </a:lnTo>
                <a:lnTo>
                  <a:pt x="406161" y="15008"/>
                </a:lnTo>
                <a:lnTo>
                  <a:pt x="358507" y="3809"/>
                </a:lnTo>
                <a:lnTo>
                  <a:pt x="311263" y="0"/>
                </a:lnTo>
                <a:lnTo>
                  <a:pt x="295261" y="762"/>
                </a:lnTo>
                <a:lnTo>
                  <a:pt x="264019" y="3810"/>
                </a:lnTo>
                <a:lnTo>
                  <a:pt x="222093" y="14280"/>
                </a:lnTo>
                <a:lnTo>
                  <a:pt x="183875" y="28511"/>
                </a:lnTo>
                <a:lnTo>
                  <a:pt x="165120" y="38100"/>
                </a:lnTo>
                <a:lnTo>
                  <a:pt x="312025" y="38100"/>
                </a:lnTo>
                <a:lnTo>
                  <a:pt x="340219" y="39623"/>
                </a:lnTo>
                <a:lnTo>
                  <a:pt x="382045" y="48298"/>
                </a:lnTo>
                <a:lnTo>
                  <a:pt x="419934" y="61306"/>
                </a:lnTo>
                <a:lnTo>
                  <a:pt x="483948" y="98637"/>
                </a:lnTo>
                <a:lnTo>
                  <a:pt x="532350" y="148237"/>
                </a:lnTo>
                <a:lnTo>
                  <a:pt x="565226" y="206724"/>
                </a:lnTo>
                <a:lnTo>
                  <a:pt x="582664" y="270719"/>
                </a:lnTo>
                <a:lnTo>
                  <a:pt x="585619" y="303806"/>
                </a:lnTo>
                <a:lnTo>
                  <a:pt x="584752" y="336842"/>
                </a:lnTo>
                <a:lnTo>
                  <a:pt x="571576" y="401712"/>
                </a:lnTo>
                <a:lnTo>
                  <a:pt x="543224" y="461950"/>
                </a:lnTo>
                <a:lnTo>
                  <a:pt x="499783" y="514176"/>
                </a:lnTo>
                <a:lnTo>
                  <a:pt x="441341" y="555008"/>
                </a:lnTo>
                <a:lnTo>
                  <a:pt x="367985" y="581068"/>
                </a:lnTo>
                <a:lnTo>
                  <a:pt x="325741" y="587502"/>
                </a:lnTo>
                <a:lnTo>
                  <a:pt x="161810" y="587502"/>
                </a:lnTo>
                <a:lnTo>
                  <a:pt x="192227" y="601654"/>
                </a:lnTo>
                <a:lnTo>
                  <a:pt x="229055" y="613707"/>
                </a:lnTo>
                <a:lnTo>
                  <a:pt x="268997" y="621801"/>
                </a:lnTo>
                <a:lnTo>
                  <a:pt x="312025" y="625602"/>
                </a:lnTo>
                <a:close/>
              </a:path>
              <a:path w="624839" h="626109">
                <a:moveTo>
                  <a:pt x="161810" y="587502"/>
                </a:moveTo>
                <a:lnTo>
                  <a:pt x="296785" y="587502"/>
                </a:lnTo>
                <a:lnTo>
                  <a:pt x="253828" y="581028"/>
                </a:lnTo>
                <a:lnTo>
                  <a:pt x="214695" y="569706"/>
                </a:lnTo>
                <a:lnTo>
                  <a:pt x="179410" y="554002"/>
                </a:lnTo>
                <a:lnTo>
                  <a:pt x="120473" y="511307"/>
                </a:lnTo>
                <a:lnTo>
                  <a:pt x="77198" y="456668"/>
                </a:lnTo>
                <a:lnTo>
                  <a:pt x="49766" y="393806"/>
                </a:lnTo>
                <a:lnTo>
                  <a:pt x="38358" y="326445"/>
                </a:lnTo>
                <a:lnTo>
                  <a:pt x="38719" y="292241"/>
                </a:lnTo>
                <a:lnTo>
                  <a:pt x="51685" y="225112"/>
                </a:lnTo>
                <a:lnTo>
                  <a:pt x="81127" y="162791"/>
                </a:lnTo>
                <a:lnTo>
                  <a:pt x="127225" y="109002"/>
                </a:lnTo>
                <a:lnTo>
                  <a:pt x="190161" y="67467"/>
                </a:lnTo>
                <a:lnTo>
                  <a:pt x="228000" y="52458"/>
                </a:lnTo>
                <a:lnTo>
                  <a:pt x="270115" y="41910"/>
                </a:lnTo>
                <a:lnTo>
                  <a:pt x="312025" y="38100"/>
                </a:lnTo>
                <a:lnTo>
                  <a:pt x="165120" y="38100"/>
                </a:lnTo>
                <a:lnTo>
                  <a:pt x="118463" y="66912"/>
                </a:lnTo>
                <a:lnTo>
                  <a:pt x="67577" y="116326"/>
                </a:lnTo>
                <a:lnTo>
                  <a:pt x="31009" y="174070"/>
                </a:lnTo>
                <a:lnTo>
                  <a:pt x="8552" y="237458"/>
                </a:lnTo>
                <a:lnTo>
                  <a:pt x="0" y="303806"/>
                </a:lnTo>
                <a:lnTo>
                  <a:pt x="872" y="337251"/>
                </a:lnTo>
                <a:lnTo>
                  <a:pt x="12786" y="403005"/>
                </a:lnTo>
                <a:lnTo>
                  <a:pt x="38086" y="465007"/>
                </a:lnTo>
                <a:lnTo>
                  <a:pt x="76564" y="520573"/>
                </a:lnTo>
                <a:lnTo>
                  <a:pt x="128014" y="567016"/>
                </a:lnTo>
                <a:lnTo>
                  <a:pt x="158538" y="585979"/>
                </a:lnTo>
                <a:lnTo>
                  <a:pt x="161810" y="58750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584368" y="8045450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423" y="6451853"/>
            <a:ext cx="2233422" cy="2977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2444" y="993902"/>
            <a:ext cx="482600" cy="42659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spc="-204" dirty="0">
                <a:solidFill>
                  <a:srgbClr val="330065"/>
                </a:solidFill>
                <a:latin typeface="Trebuchet MS"/>
                <a:cs typeface="Trebuchet MS"/>
              </a:rPr>
              <a:t>Equalization</a:t>
            </a:r>
            <a:r>
              <a:rPr sz="3600" b="1" spc="-305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600" b="1" spc="-210" dirty="0">
                <a:solidFill>
                  <a:srgbClr val="330065"/>
                </a:solidFill>
                <a:latin typeface="Trebuchet MS"/>
                <a:cs typeface="Trebuchet MS"/>
              </a:rPr>
              <a:t>Examples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99496" y="4900151"/>
            <a:ext cx="2494611" cy="3126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0617" y="5070728"/>
            <a:ext cx="1637030" cy="0"/>
          </a:xfrm>
          <a:custGeom>
            <a:avLst/>
            <a:gdLst/>
            <a:ahLst/>
            <a:cxnLst/>
            <a:rect l="l" t="t" r="r" b="b"/>
            <a:pathLst>
              <a:path w="1637029">
                <a:moveTo>
                  <a:pt x="0" y="0"/>
                </a:moveTo>
                <a:lnTo>
                  <a:pt x="163677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0617" y="523913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0617" y="5453253"/>
            <a:ext cx="1557655" cy="0"/>
          </a:xfrm>
          <a:custGeom>
            <a:avLst/>
            <a:gdLst/>
            <a:ahLst/>
            <a:cxnLst/>
            <a:rect l="l" t="t" r="r" b="b"/>
            <a:pathLst>
              <a:path w="1557654">
                <a:moveTo>
                  <a:pt x="0" y="0"/>
                </a:moveTo>
                <a:lnTo>
                  <a:pt x="1557527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0617" y="5586603"/>
            <a:ext cx="989330" cy="0"/>
          </a:xfrm>
          <a:custGeom>
            <a:avLst/>
            <a:gdLst/>
            <a:ahLst/>
            <a:cxnLst/>
            <a:rect l="l" t="t" r="r" b="b"/>
            <a:pathLst>
              <a:path w="989329">
                <a:moveTo>
                  <a:pt x="0" y="0"/>
                </a:moveTo>
                <a:lnTo>
                  <a:pt x="98907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0617" y="5672709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1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0617" y="5742432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0617" y="5844159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4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0617" y="5945504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0617" y="6013703"/>
            <a:ext cx="403225" cy="0"/>
          </a:xfrm>
          <a:custGeom>
            <a:avLst/>
            <a:gdLst/>
            <a:ahLst/>
            <a:cxnLst/>
            <a:rect l="l" t="t" r="r" b="b"/>
            <a:pathLst>
              <a:path w="403225">
                <a:moveTo>
                  <a:pt x="0" y="0"/>
                </a:moveTo>
                <a:lnTo>
                  <a:pt x="403098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0617" y="6083427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09956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0617" y="6169533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0617" y="628688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0617" y="6356603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132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0617" y="6409182"/>
            <a:ext cx="470534" cy="0"/>
          </a:xfrm>
          <a:custGeom>
            <a:avLst/>
            <a:gdLst/>
            <a:ahLst/>
            <a:cxnLst/>
            <a:rect l="l" t="t" r="r" b="b"/>
            <a:pathLst>
              <a:path w="470535">
                <a:moveTo>
                  <a:pt x="0" y="0"/>
                </a:moveTo>
                <a:lnTo>
                  <a:pt x="470154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0617" y="6493383"/>
            <a:ext cx="384175" cy="0"/>
          </a:xfrm>
          <a:custGeom>
            <a:avLst/>
            <a:gdLst/>
            <a:ahLst/>
            <a:cxnLst/>
            <a:rect l="l" t="t" r="r" b="b"/>
            <a:pathLst>
              <a:path w="384175">
                <a:moveTo>
                  <a:pt x="0" y="0"/>
                </a:moveTo>
                <a:lnTo>
                  <a:pt x="384048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0617" y="6594729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1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0617" y="6712077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1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0617" y="6782181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13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0617" y="6917055"/>
            <a:ext cx="897255" cy="0"/>
          </a:xfrm>
          <a:custGeom>
            <a:avLst/>
            <a:gdLst/>
            <a:ahLst/>
            <a:cxnLst/>
            <a:rect l="l" t="t" r="r" b="b"/>
            <a:pathLst>
              <a:path w="897254">
                <a:moveTo>
                  <a:pt x="0" y="0"/>
                </a:moveTo>
                <a:lnTo>
                  <a:pt x="89687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0617" y="701878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0617" y="7120508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558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0617" y="7221855"/>
            <a:ext cx="397510" cy="0"/>
          </a:xfrm>
          <a:custGeom>
            <a:avLst/>
            <a:gdLst/>
            <a:ahLst/>
            <a:cxnLst/>
            <a:rect l="l" t="t" r="r" b="b"/>
            <a:pathLst>
              <a:path w="397510">
                <a:moveTo>
                  <a:pt x="0" y="0"/>
                </a:moveTo>
                <a:lnTo>
                  <a:pt x="39700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0617" y="7306056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02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0617" y="7393305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>
                <a:moveTo>
                  <a:pt x="0" y="0"/>
                </a:moveTo>
                <a:lnTo>
                  <a:pt x="54940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0617" y="7461504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5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0617" y="7579232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998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457200"/>
            <a:ext cx="198119" cy="262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3795" y="481838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791" y="990600"/>
            <a:ext cx="2671572" cy="5383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73373" y="1135380"/>
            <a:ext cx="2504694" cy="34510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4697" y="7577328"/>
            <a:ext cx="588010" cy="588010"/>
          </a:xfrm>
          <a:custGeom>
            <a:avLst/>
            <a:gdLst/>
            <a:ahLst/>
            <a:cxnLst/>
            <a:rect l="l" t="t" r="r" b="b"/>
            <a:pathLst>
              <a:path w="588010" h="588009">
                <a:moveTo>
                  <a:pt x="293370" y="587502"/>
                </a:moveTo>
                <a:lnTo>
                  <a:pt x="341046" y="583649"/>
                </a:lnTo>
                <a:lnTo>
                  <a:pt x="386285" y="572499"/>
                </a:lnTo>
                <a:lnTo>
                  <a:pt x="428479" y="554665"/>
                </a:lnTo>
                <a:lnTo>
                  <a:pt x="467020" y="530760"/>
                </a:lnTo>
                <a:lnTo>
                  <a:pt x="501300" y="501395"/>
                </a:lnTo>
                <a:lnTo>
                  <a:pt x="530711" y="467185"/>
                </a:lnTo>
                <a:lnTo>
                  <a:pt x="554645" y="428740"/>
                </a:lnTo>
                <a:lnTo>
                  <a:pt x="572493" y="386675"/>
                </a:lnTo>
                <a:lnTo>
                  <a:pt x="583648" y="341601"/>
                </a:lnTo>
                <a:lnTo>
                  <a:pt x="587502" y="294131"/>
                </a:lnTo>
                <a:lnTo>
                  <a:pt x="583648" y="246455"/>
                </a:lnTo>
                <a:lnTo>
                  <a:pt x="572493" y="201216"/>
                </a:lnTo>
                <a:lnTo>
                  <a:pt x="554645" y="159022"/>
                </a:lnTo>
                <a:lnTo>
                  <a:pt x="530711" y="120481"/>
                </a:lnTo>
                <a:lnTo>
                  <a:pt x="501300" y="86201"/>
                </a:lnTo>
                <a:lnTo>
                  <a:pt x="467020" y="56790"/>
                </a:lnTo>
                <a:lnTo>
                  <a:pt x="428479" y="32856"/>
                </a:lnTo>
                <a:lnTo>
                  <a:pt x="386285" y="15008"/>
                </a:lnTo>
                <a:lnTo>
                  <a:pt x="341046" y="3853"/>
                </a:lnTo>
                <a:lnTo>
                  <a:pt x="293370" y="0"/>
                </a:lnTo>
                <a:lnTo>
                  <a:pt x="245715" y="3853"/>
                </a:lnTo>
                <a:lnTo>
                  <a:pt x="200534" y="15008"/>
                </a:lnTo>
                <a:lnTo>
                  <a:pt x="158425" y="32856"/>
                </a:lnTo>
                <a:lnTo>
                  <a:pt x="119987" y="56790"/>
                </a:lnTo>
                <a:lnTo>
                  <a:pt x="85820" y="86201"/>
                </a:lnTo>
                <a:lnTo>
                  <a:pt x="56522" y="120481"/>
                </a:lnTo>
                <a:lnTo>
                  <a:pt x="32692" y="159022"/>
                </a:lnTo>
                <a:lnTo>
                  <a:pt x="14929" y="201216"/>
                </a:lnTo>
                <a:lnTo>
                  <a:pt x="3832" y="246455"/>
                </a:lnTo>
                <a:lnTo>
                  <a:pt x="0" y="294132"/>
                </a:lnTo>
                <a:lnTo>
                  <a:pt x="3832" y="341601"/>
                </a:lnTo>
                <a:lnTo>
                  <a:pt x="14929" y="386675"/>
                </a:lnTo>
                <a:lnTo>
                  <a:pt x="32692" y="428740"/>
                </a:lnTo>
                <a:lnTo>
                  <a:pt x="56522" y="467185"/>
                </a:lnTo>
                <a:lnTo>
                  <a:pt x="85820" y="501395"/>
                </a:lnTo>
                <a:lnTo>
                  <a:pt x="119987" y="530760"/>
                </a:lnTo>
                <a:lnTo>
                  <a:pt x="158425" y="554665"/>
                </a:lnTo>
                <a:lnTo>
                  <a:pt x="200534" y="572499"/>
                </a:lnTo>
                <a:lnTo>
                  <a:pt x="245715" y="583649"/>
                </a:lnTo>
                <a:lnTo>
                  <a:pt x="293370" y="587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6305" y="7558278"/>
            <a:ext cx="623570" cy="626110"/>
          </a:xfrm>
          <a:custGeom>
            <a:avLst/>
            <a:gdLst/>
            <a:ahLst/>
            <a:cxnLst/>
            <a:rect l="l" t="t" r="r" b="b"/>
            <a:pathLst>
              <a:path w="623570" h="626109">
                <a:moveTo>
                  <a:pt x="312524" y="625602"/>
                </a:moveTo>
                <a:lnTo>
                  <a:pt x="328526" y="625602"/>
                </a:lnTo>
                <a:lnTo>
                  <a:pt x="344528" y="624078"/>
                </a:lnTo>
                <a:lnTo>
                  <a:pt x="387506" y="615559"/>
                </a:lnTo>
                <a:lnTo>
                  <a:pt x="426891" y="602924"/>
                </a:lnTo>
                <a:lnTo>
                  <a:pt x="462686" y="586532"/>
                </a:lnTo>
                <a:lnTo>
                  <a:pt x="523505" y="543911"/>
                </a:lnTo>
                <a:lnTo>
                  <a:pt x="569969" y="490568"/>
                </a:lnTo>
                <a:lnTo>
                  <a:pt x="602081" y="429371"/>
                </a:lnTo>
                <a:lnTo>
                  <a:pt x="619848" y="363192"/>
                </a:lnTo>
                <a:lnTo>
                  <a:pt x="623354" y="329131"/>
                </a:lnTo>
                <a:lnTo>
                  <a:pt x="623276" y="294901"/>
                </a:lnTo>
                <a:lnTo>
                  <a:pt x="612369" y="227367"/>
                </a:lnTo>
                <a:lnTo>
                  <a:pt x="587132" y="163461"/>
                </a:lnTo>
                <a:lnTo>
                  <a:pt x="547572" y="106054"/>
                </a:lnTo>
                <a:lnTo>
                  <a:pt x="493694" y="58015"/>
                </a:lnTo>
                <a:lnTo>
                  <a:pt x="425503" y="22215"/>
                </a:lnTo>
                <a:lnTo>
                  <a:pt x="386042" y="9801"/>
                </a:lnTo>
                <a:lnTo>
                  <a:pt x="343004" y="1523"/>
                </a:lnTo>
                <a:lnTo>
                  <a:pt x="311000" y="0"/>
                </a:lnTo>
                <a:lnTo>
                  <a:pt x="279758" y="1524"/>
                </a:lnTo>
                <a:lnTo>
                  <a:pt x="263756" y="3810"/>
                </a:lnTo>
                <a:lnTo>
                  <a:pt x="221830" y="14323"/>
                </a:lnTo>
                <a:lnTo>
                  <a:pt x="183618" y="28588"/>
                </a:lnTo>
                <a:lnTo>
                  <a:pt x="165046" y="38100"/>
                </a:lnTo>
                <a:lnTo>
                  <a:pt x="312524" y="38100"/>
                </a:lnTo>
                <a:lnTo>
                  <a:pt x="340718" y="39623"/>
                </a:lnTo>
                <a:lnTo>
                  <a:pt x="382494" y="48308"/>
                </a:lnTo>
                <a:lnTo>
                  <a:pt x="420333" y="61331"/>
                </a:lnTo>
                <a:lnTo>
                  <a:pt x="484250" y="98700"/>
                </a:lnTo>
                <a:lnTo>
                  <a:pt x="532557" y="148344"/>
                </a:lnTo>
                <a:lnTo>
                  <a:pt x="565343" y="206878"/>
                </a:lnTo>
                <a:lnTo>
                  <a:pt x="582697" y="270917"/>
                </a:lnTo>
                <a:lnTo>
                  <a:pt x="585615" y="303942"/>
                </a:lnTo>
                <a:lnTo>
                  <a:pt x="584708" y="337073"/>
                </a:lnTo>
                <a:lnTo>
                  <a:pt x="571465" y="401962"/>
                </a:lnTo>
                <a:lnTo>
                  <a:pt x="543056" y="462198"/>
                </a:lnTo>
                <a:lnTo>
                  <a:pt x="499570" y="514396"/>
                </a:lnTo>
                <a:lnTo>
                  <a:pt x="441096" y="555169"/>
                </a:lnTo>
                <a:lnTo>
                  <a:pt x="367724" y="581132"/>
                </a:lnTo>
                <a:lnTo>
                  <a:pt x="325478" y="587502"/>
                </a:lnTo>
                <a:lnTo>
                  <a:pt x="162296" y="587502"/>
                </a:lnTo>
                <a:lnTo>
                  <a:pt x="192642" y="601610"/>
                </a:lnTo>
                <a:lnTo>
                  <a:pt x="229501" y="613671"/>
                </a:lnTo>
                <a:lnTo>
                  <a:pt x="269470" y="621780"/>
                </a:lnTo>
                <a:lnTo>
                  <a:pt x="312524" y="625602"/>
                </a:lnTo>
                <a:close/>
              </a:path>
              <a:path w="623570" h="626109">
                <a:moveTo>
                  <a:pt x="162296" y="587502"/>
                </a:moveTo>
                <a:lnTo>
                  <a:pt x="297284" y="587502"/>
                </a:lnTo>
                <a:lnTo>
                  <a:pt x="254179" y="580779"/>
                </a:lnTo>
                <a:lnTo>
                  <a:pt x="214916" y="569270"/>
                </a:lnTo>
                <a:lnTo>
                  <a:pt x="179518" y="553433"/>
                </a:lnTo>
                <a:lnTo>
                  <a:pt x="120402" y="510613"/>
                </a:lnTo>
                <a:lnTo>
                  <a:pt x="77008" y="455993"/>
                </a:lnTo>
                <a:lnTo>
                  <a:pt x="49515" y="393249"/>
                </a:lnTo>
                <a:lnTo>
                  <a:pt x="38099" y="326055"/>
                </a:lnTo>
                <a:lnTo>
                  <a:pt x="38476" y="291937"/>
                </a:lnTo>
                <a:lnTo>
                  <a:pt x="51508" y="224957"/>
                </a:lnTo>
                <a:lnTo>
                  <a:pt x="81061" y="162714"/>
                </a:lnTo>
                <a:lnTo>
                  <a:pt x="127311" y="108881"/>
                </a:lnTo>
                <a:lnTo>
                  <a:pt x="190437" y="67134"/>
                </a:lnTo>
                <a:lnTo>
                  <a:pt x="228383" y="51941"/>
                </a:lnTo>
                <a:lnTo>
                  <a:pt x="270614" y="41148"/>
                </a:lnTo>
                <a:lnTo>
                  <a:pt x="312524" y="38100"/>
                </a:lnTo>
                <a:lnTo>
                  <a:pt x="165046" y="38100"/>
                </a:lnTo>
                <a:lnTo>
                  <a:pt x="118232" y="67033"/>
                </a:lnTo>
                <a:lnTo>
                  <a:pt x="67386" y="116466"/>
                </a:lnTo>
                <a:lnTo>
                  <a:pt x="30872" y="174207"/>
                </a:lnTo>
                <a:lnTo>
                  <a:pt x="8479" y="237577"/>
                </a:lnTo>
                <a:lnTo>
                  <a:pt x="0" y="303942"/>
                </a:lnTo>
                <a:lnTo>
                  <a:pt x="909" y="337323"/>
                </a:lnTo>
                <a:lnTo>
                  <a:pt x="12901" y="403040"/>
                </a:lnTo>
                <a:lnTo>
                  <a:pt x="38281" y="465007"/>
                </a:lnTo>
                <a:lnTo>
                  <a:pt x="76837" y="520544"/>
                </a:lnTo>
                <a:lnTo>
                  <a:pt x="128361" y="566972"/>
                </a:lnTo>
                <a:lnTo>
                  <a:pt x="158920" y="585932"/>
                </a:lnTo>
                <a:lnTo>
                  <a:pt x="162296" y="58750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7238" y="7774178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0092" y="6615638"/>
            <a:ext cx="2139121" cy="2774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7377" y="993902"/>
            <a:ext cx="520700" cy="46183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900" b="1" spc="-225" dirty="0">
                <a:solidFill>
                  <a:srgbClr val="330065"/>
                </a:solidFill>
                <a:latin typeface="Trebuchet MS"/>
                <a:cs typeface="Trebuchet MS"/>
              </a:rPr>
              <a:t>Equalization</a:t>
            </a:r>
            <a:r>
              <a:rPr sz="3900" b="1" spc="-330" dirty="0">
                <a:solidFill>
                  <a:srgbClr val="330065"/>
                </a:solidFill>
                <a:latin typeface="Trebuchet MS"/>
                <a:cs typeface="Trebuchet MS"/>
              </a:rPr>
              <a:t> </a:t>
            </a:r>
            <a:r>
              <a:rPr sz="3900" b="1" spc="-225" dirty="0">
                <a:solidFill>
                  <a:srgbClr val="330065"/>
                </a:solidFill>
                <a:latin typeface="Trebuchet MS"/>
                <a:cs typeface="Trebuchet MS"/>
              </a:rPr>
              <a:t>Examples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8348" y="6147053"/>
            <a:ext cx="5470397" cy="3441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6" y="746759"/>
            <a:ext cx="5475732" cy="5432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457200"/>
            <a:ext cx="198119" cy="262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795" y="464058"/>
            <a:ext cx="5035550" cy="252729"/>
          </a:xfrm>
          <a:custGeom>
            <a:avLst/>
            <a:gdLst/>
            <a:ahLst/>
            <a:cxnLst/>
            <a:rect l="l" t="t" r="r" b="b"/>
            <a:pathLst>
              <a:path w="5035550" h="252729">
                <a:moveTo>
                  <a:pt x="5035296" y="0"/>
                </a:moveTo>
                <a:lnTo>
                  <a:pt x="0" y="0"/>
                </a:lnTo>
                <a:lnTo>
                  <a:pt x="0" y="252221"/>
                </a:lnTo>
                <a:lnTo>
                  <a:pt x="5035296" y="252221"/>
                </a:lnTo>
                <a:lnTo>
                  <a:pt x="5035296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00" y="457200"/>
            <a:ext cx="5048250" cy="265430"/>
          </a:xfrm>
          <a:custGeom>
            <a:avLst/>
            <a:gdLst/>
            <a:ahLst/>
            <a:cxnLst/>
            <a:rect l="l" t="t" r="r" b="b"/>
            <a:pathLst>
              <a:path w="5048250" h="265430">
                <a:moveTo>
                  <a:pt x="0" y="265176"/>
                </a:moveTo>
                <a:lnTo>
                  <a:pt x="5048250" y="265176"/>
                </a:lnTo>
                <a:lnTo>
                  <a:pt x="5048250" y="0"/>
                </a:lnTo>
                <a:lnTo>
                  <a:pt x="0" y="0"/>
                </a:lnTo>
                <a:lnTo>
                  <a:pt x="0" y="6858"/>
                </a:lnTo>
                <a:lnTo>
                  <a:pt x="5035296" y="6858"/>
                </a:lnTo>
                <a:lnTo>
                  <a:pt x="5041392" y="12954"/>
                </a:lnTo>
                <a:lnTo>
                  <a:pt x="5035296" y="12954"/>
                </a:lnTo>
                <a:lnTo>
                  <a:pt x="5035296" y="252984"/>
                </a:lnTo>
                <a:lnTo>
                  <a:pt x="5041392" y="252984"/>
                </a:lnTo>
                <a:lnTo>
                  <a:pt x="5035296" y="259080"/>
                </a:lnTo>
                <a:lnTo>
                  <a:pt x="0" y="259080"/>
                </a:lnTo>
                <a:lnTo>
                  <a:pt x="0" y="265176"/>
                </a:lnTo>
                <a:close/>
              </a:path>
              <a:path w="5048250" h="265430">
                <a:moveTo>
                  <a:pt x="5035296" y="12954"/>
                </a:moveTo>
                <a:lnTo>
                  <a:pt x="5041392" y="12954"/>
                </a:lnTo>
                <a:lnTo>
                  <a:pt x="5035296" y="6858"/>
                </a:lnTo>
                <a:lnTo>
                  <a:pt x="5035296" y="12954"/>
                </a:lnTo>
                <a:close/>
              </a:path>
              <a:path w="5048250" h="265430">
                <a:moveTo>
                  <a:pt x="12192" y="12954"/>
                </a:moveTo>
                <a:lnTo>
                  <a:pt x="5035296" y="12954"/>
                </a:lnTo>
                <a:lnTo>
                  <a:pt x="5035296" y="6858"/>
                </a:lnTo>
                <a:lnTo>
                  <a:pt x="12192" y="6858"/>
                </a:lnTo>
                <a:lnTo>
                  <a:pt x="12192" y="12954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12192" y="6858"/>
                </a:lnTo>
                <a:lnTo>
                  <a:pt x="6096" y="12954"/>
                </a:lnTo>
                <a:lnTo>
                  <a:pt x="0" y="12954"/>
                </a:lnTo>
                <a:lnTo>
                  <a:pt x="0" y="252984"/>
                </a:lnTo>
                <a:lnTo>
                  <a:pt x="6096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12954"/>
                </a:moveTo>
                <a:lnTo>
                  <a:pt x="6096" y="12954"/>
                </a:lnTo>
                <a:lnTo>
                  <a:pt x="12192" y="6858"/>
                </a:lnTo>
                <a:lnTo>
                  <a:pt x="0" y="6858"/>
                </a:lnTo>
                <a:lnTo>
                  <a:pt x="0" y="12954"/>
                </a:lnTo>
                <a:close/>
              </a:path>
              <a:path w="5048250" h="265430">
                <a:moveTo>
                  <a:pt x="5035296" y="259080"/>
                </a:moveTo>
                <a:lnTo>
                  <a:pt x="5041392" y="252984"/>
                </a:lnTo>
                <a:lnTo>
                  <a:pt x="5035296" y="252984"/>
                </a:lnTo>
                <a:lnTo>
                  <a:pt x="5035296" y="259080"/>
                </a:lnTo>
                <a:close/>
              </a:path>
              <a:path w="5048250" h="265430">
                <a:moveTo>
                  <a:pt x="12192" y="259080"/>
                </a:moveTo>
                <a:lnTo>
                  <a:pt x="5035296" y="259080"/>
                </a:lnTo>
                <a:lnTo>
                  <a:pt x="5035296" y="252984"/>
                </a:lnTo>
                <a:lnTo>
                  <a:pt x="12192" y="252984"/>
                </a:lnTo>
                <a:lnTo>
                  <a:pt x="12192" y="259080"/>
                </a:lnTo>
                <a:close/>
              </a:path>
              <a:path w="5048250" h="265430">
                <a:moveTo>
                  <a:pt x="0" y="259080"/>
                </a:moveTo>
                <a:lnTo>
                  <a:pt x="12192" y="259080"/>
                </a:lnTo>
                <a:lnTo>
                  <a:pt x="6096" y="252984"/>
                </a:lnTo>
                <a:lnTo>
                  <a:pt x="0" y="252984"/>
                </a:lnTo>
                <a:lnTo>
                  <a:pt x="0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3795" y="481838"/>
            <a:ext cx="5035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0190" y="8887206"/>
            <a:ext cx="588010" cy="588010"/>
          </a:xfrm>
          <a:custGeom>
            <a:avLst/>
            <a:gdLst/>
            <a:ahLst/>
            <a:cxnLst/>
            <a:rect l="l" t="t" r="r" b="b"/>
            <a:pathLst>
              <a:path w="588010" h="588009">
                <a:moveTo>
                  <a:pt x="294131" y="587502"/>
                </a:moveTo>
                <a:lnTo>
                  <a:pt x="341786" y="583648"/>
                </a:lnTo>
                <a:lnTo>
                  <a:pt x="386967" y="572493"/>
                </a:lnTo>
                <a:lnTo>
                  <a:pt x="429076" y="554645"/>
                </a:lnTo>
                <a:lnTo>
                  <a:pt x="467514" y="530711"/>
                </a:lnTo>
                <a:lnTo>
                  <a:pt x="501681" y="501300"/>
                </a:lnTo>
                <a:lnTo>
                  <a:pt x="530979" y="467020"/>
                </a:lnTo>
                <a:lnTo>
                  <a:pt x="554809" y="428479"/>
                </a:lnTo>
                <a:lnTo>
                  <a:pt x="572572" y="386285"/>
                </a:lnTo>
                <a:lnTo>
                  <a:pt x="583669" y="341046"/>
                </a:lnTo>
                <a:lnTo>
                  <a:pt x="587501" y="293370"/>
                </a:lnTo>
                <a:lnTo>
                  <a:pt x="583669" y="245900"/>
                </a:lnTo>
                <a:lnTo>
                  <a:pt x="572572" y="200826"/>
                </a:lnTo>
                <a:lnTo>
                  <a:pt x="554809" y="158761"/>
                </a:lnTo>
                <a:lnTo>
                  <a:pt x="530979" y="120316"/>
                </a:lnTo>
                <a:lnTo>
                  <a:pt x="501681" y="86105"/>
                </a:lnTo>
                <a:lnTo>
                  <a:pt x="467514" y="56741"/>
                </a:lnTo>
                <a:lnTo>
                  <a:pt x="429076" y="32836"/>
                </a:lnTo>
                <a:lnTo>
                  <a:pt x="386967" y="15002"/>
                </a:lnTo>
                <a:lnTo>
                  <a:pt x="341786" y="3852"/>
                </a:lnTo>
                <a:lnTo>
                  <a:pt x="294131" y="0"/>
                </a:lnTo>
                <a:lnTo>
                  <a:pt x="246455" y="3852"/>
                </a:lnTo>
                <a:lnTo>
                  <a:pt x="201216" y="15002"/>
                </a:lnTo>
                <a:lnTo>
                  <a:pt x="159022" y="32836"/>
                </a:lnTo>
                <a:lnTo>
                  <a:pt x="120481" y="56741"/>
                </a:lnTo>
                <a:lnTo>
                  <a:pt x="86201" y="86105"/>
                </a:lnTo>
                <a:lnTo>
                  <a:pt x="56790" y="120316"/>
                </a:lnTo>
                <a:lnTo>
                  <a:pt x="32856" y="158761"/>
                </a:lnTo>
                <a:lnTo>
                  <a:pt x="15008" y="200826"/>
                </a:lnTo>
                <a:lnTo>
                  <a:pt x="3853" y="245900"/>
                </a:lnTo>
                <a:lnTo>
                  <a:pt x="0" y="293370"/>
                </a:lnTo>
                <a:lnTo>
                  <a:pt x="3853" y="341046"/>
                </a:lnTo>
                <a:lnTo>
                  <a:pt x="15008" y="386285"/>
                </a:lnTo>
                <a:lnTo>
                  <a:pt x="32856" y="428479"/>
                </a:lnTo>
                <a:lnTo>
                  <a:pt x="56790" y="467020"/>
                </a:lnTo>
                <a:lnTo>
                  <a:pt x="86201" y="501300"/>
                </a:lnTo>
                <a:lnTo>
                  <a:pt x="120481" y="530711"/>
                </a:lnTo>
                <a:lnTo>
                  <a:pt x="159022" y="554645"/>
                </a:lnTo>
                <a:lnTo>
                  <a:pt x="201216" y="572493"/>
                </a:lnTo>
                <a:lnTo>
                  <a:pt x="246455" y="583648"/>
                </a:lnTo>
                <a:lnTo>
                  <a:pt x="294131" y="587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2371" y="8868156"/>
            <a:ext cx="623570" cy="626110"/>
          </a:xfrm>
          <a:custGeom>
            <a:avLst/>
            <a:gdLst/>
            <a:ahLst/>
            <a:cxnLst/>
            <a:rect l="l" t="t" r="r" b="b"/>
            <a:pathLst>
              <a:path w="623570" h="626109">
                <a:moveTo>
                  <a:pt x="311950" y="625602"/>
                </a:moveTo>
                <a:lnTo>
                  <a:pt x="386981" y="615568"/>
                </a:lnTo>
                <a:lnTo>
                  <a:pt x="426416" y="602946"/>
                </a:lnTo>
                <a:lnTo>
                  <a:pt x="462260" y="586570"/>
                </a:lnTo>
                <a:lnTo>
                  <a:pt x="523177" y="543987"/>
                </a:lnTo>
                <a:lnTo>
                  <a:pt x="569735" y="490686"/>
                </a:lnTo>
                <a:lnTo>
                  <a:pt x="601938" y="429532"/>
                </a:lnTo>
                <a:lnTo>
                  <a:pt x="619789" y="363392"/>
                </a:lnTo>
                <a:lnTo>
                  <a:pt x="623333" y="329348"/>
                </a:lnTo>
                <a:lnTo>
                  <a:pt x="623292" y="295131"/>
                </a:lnTo>
                <a:lnTo>
                  <a:pt x="612450" y="227616"/>
                </a:lnTo>
                <a:lnTo>
                  <a:pt x="587267" y="163711"/>
                </a:lnTo>
                <a:lnTo>
                  <a:pt x="547746" y="106284"/>
                </a:lnTo>
                <a:lnTo>
                  <a:pt x="493891" y="58199"/>
                </a:lnTo>
                <a:lnTo>
                  <a:pt x="425705" y="22324"/>
                </a:lnTo>
                <a:lnTo>
                  <a:pt x="386239" y="9860"/>
                </a:lnTo>
                <a:lnTo>
                  <a:pt x="343192" y="1523"/>
                </a:lnTo>
                <a:lnTo>
                  <a:pt x="327190" y="0"/>
                </a:lnTo>
                <a:lnTo>
                  <a:pt x="311188" y="0"/>
                </a:lnTo>
                <a:lnTo>
                  <a:pt x="263944" y="3810"/>
                </a:lnTo>
                <a:lnTo>
                  <a:pt x="222051" y="14205"/>
                </a:lnTo>
                <a:lnTo>
                  <a:pt x="183860" y="28368"/>
                </a:lnTo>
                <a:lnTo>
                  <a:pt x="164770" y="38100"/>
                </a:lnTo>
                <a:lnTo>
                  <a:pt x="326428" y="38100"/>
                </a:lnTo>
                <a:lnTo>
                  <a:pt x="340144" y="39623"/>
                </a:lnTo>
                <a:lnTo>
                  <a:pt x="381965" y="48055"/>
                </a:lnTo>
                <a:lnTo>
                  <a:pt x="419847" y="60883"/>
                </a:lnTo>
                <a:lnTo>
                  <a:pt x="483841" y="98017"/>
                </a:lnTo>
                <a:lnTo>
                  <a:pt x="532218" y="147596"/>
                </a:lnTo>
                <a:lnTo>
                  <a:pt x="565068" y="206190"/>
                </a:lnTo>
                <a:lnTo>
                  <a:pt x="582481" y="270367"/>
                </a:lnTo>
                <a:lnTo>
                  <a:pt x="585427" y="303478"/>
                </a:lnTo>
                <a:lnTo>
                  <a:pt x="584534" y="336799"/>
                </a:lnTo>
                <a:lnTo>
                  <a:pt x="571361" y="401754"/>
                </a:lnTo>
                <a:lnTo>
                  <a:pt x="543009" y="462103"/>
                </a:lnTo>
                <a:lnTo>
                  <a:pt x="499584" y="514316"/>
                </a:lnTo>
                <a:lnTo>
                  <a:pt x="441175" y="554962"/>
                </a:lnTo>
                <a:lnTo>
                  <a:pt x="367873" y="580611"/>
                </a:lnTo>
                <a:lnTo>
                  <a:pt x="325666" y="586740"/>
                </a:lnTo>
                <a:lnTo>
                  <a:pt x="311188" y="587502"/>
                </a:lnTo>
                <a:lnTo>
                  <a:pt x="162151" y="587502"/>
                </a:lnTo>
                <a:lnTo>
                  <a:pt x="192122" y="601489"/>
                </a:lnTo>
                <a:lnTo>
                  <a:pt x="228955" y="613593"/>
                </a:lnTo>
                <a:lnTo>
                  <a:pt x="268907" y="621743"/>
                </a:lnTo>
                <a:lnTo>
                  <a:pt x="311950" y="625602"/>
                </a:lnTo>
                <a:close/>
              </a:path>
              <a:path w="623570" h="626109">
                <a:moveTo>
                  <a:pt x="162151" y="587502"/>
                </a:moveTo>
                <a:lnTo>
                  <a:pt x="311188" y="587502"/>
                </a:lnTo>
                <a:lnTo>
                  <a:pt x="297472" y="586740"/>
                </a:lnTo>
                <a:lnTo>
                  <a:pt x="254430" y="580380"/>
                </a:lnTo>
                <a:lnTo>
                  <a:pt x="215212" y="569169"/>
                </a:lnTo>
                <a:lnTo>
                  <a:pt x="179843" y="553570"/>
                </a:lnTo>
                <a:lnTo>
                  <a:pt x="120744" y="511067"/>
                </a:lnTo>
                <a:lnTo>
                  <a:pt x="77319" y="456586"/>
                </a:lnTo>
                <a:lnTo>
                  <a:pt x="49754" y="393842"/>
                </a:lnTo>
                <a:lnTo>
                  <a:pt x="38235" y="326550"/>
                </a:lnTo>
                <a:lnTo>
                  <a:pt x="38552" y="292359"/>
                </a:lnTo>
                <a:lnTo>
                  <a:pt x="51452" y="225210"/>
                </a:lnTo>
                <a:lnTo>
                  <a:pt x="80865" y="162799"/>
                </a:lnTo>
                <a:lnTo>
                  <a:pt x="126976" y="108842"/>
                </a:lnTo>
                <a:lnTo>
                  <a:pt x="189973" y="67053"/>
                </a:lnTo>
                <a:lnTo>
                  <a:pt x="227861" y="51883"/>
                </a:lnTo>
                <a:lnTo>
                  <a:pt x="270040" y="41148"/>
                </a:lnTo>
                <a:lnTo>
                  <a:pt x="298234" y="38100"/>
                </a:lnTo>
                <a:lnTo>
                  <a:pt x="164770" y="38100"/>
                </a:lnTo>
                <a:lnTo>
                  <a:pt x="118484" y="66654"/>
                </a:lnTo>
                <a:lnTo>
                  <a:pt x="67613" y="115981"/>
                </a:lnTo>
                <a:lnTo>
                  <a:pt x="31045" y="173664"/>
                </a:lnTo>
                <a:lnTo>
                  <a:pt x="8574" y="237016"/>
                </a:lnTo>
                <a:lnTo>
                  <a:pt x="0" y="303352"/>
                </a:lnTo>
                <a:lnTo>
                  <a:pt x="859" y="336799"/>
                </a:lnTo>
                <a:lnTo>
                  <a:pt x="12745" y="402573"/>
                </a:lnTo>
                <a:lnTo>
                  <a:pt x="38018" y="464615"/>
                </a:lnTo>
                <a:lnTo>
                  <a:pt x="76474" y="520239"/>
                </a:lnTo>
                <a:lnTo>
                  <a:pt x="127971" y="566797"/>
                </a:lnTo>
                <a:lnTo>
                  <a:pt x="158432" y="585766"/>
                </a:lnTo>
                <a:lnTo>
                  <a:pt x="162151" y="58750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3492" y="9084056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2522" y="8887206"/>
            <a:ext cx="588010" cy="588010"/>
          </a:xfrm>
          <a:custGeom>
            <a:avLst/>
            <a:gdLst/>
            <a:ahLst/>
            <a:cxnLst/>
            <a:rect l="l" t="t" r="r" b="b"/>
            <a:pathLst>
              <a:path w="588010" h="588009">
                <a:moveTo>
                  <a:pt x="293370" y="587502"/>
                </a:moveTo>
                <a:lnTo>
                  <a:pt x="341046" y="583648"/>
                </a:lnTo>
                <a:lnTo>
                  <a:pt x="386285" y="572493"/>
                </a:lnTo>
                <a:lnTo>
                  <a:pt x="428479" y="554645"/>
                </a:lnTo>
                <a:lnTo>
                  <a:pt x="467020" y="530711"/>
                </a:lnTo>
                <a:lnTo>
                  <a:pt x="501300" y="501300"/>
                </a:lnTo>
                <a:lnTo>
                  <a:pt x="530711" y="467020"/>
                </a:lnTo>
                <a:lnTo>
                  <a:pt x="554645" y="428479"/>
                </a:lnTo>
                <a:lnTo>
                  <a:pt x="572493" y="386285"/>
                </a:lnTo>
                <a:lnTo>
                  <a:pt x="583648" y="341046"/>
                </a:lnTo>
                <a:lnTo>
                  <a:pt x="587502" y="293370"/>
                </a:lnTo>
                <a:lnTo>
                  <a:pt x="583648" y="245900"/>
                </a:lnTo>
                <a:lnTo>
                  <a:pt x="572493" y="200826"/>
                </a:lnTo>
                <a:lnTo>
                  <a:pt x="554645" y="158761"/>
                </a:lnTo>
                <a:lnTo>
                  <a:pt x="530711" y="120316"/>
                </a:lnTo>
                <a:lnTo>
                  <a:pt x="501300" y="86105"/>
                </a:lnTo>
                <a:lnTo>
                  <a:pt x="467020" y="56741"/>
                </a:lnTo>
                <a:lnTo>
                  <a:pt x="428479" y="32836"/>
                </a:lnTo>
                <a:lnTo>
                  <a:pt x="386285" y="15002"/>
                </a:lnTo>
                <a:lnTo>
                  <a:pt x="341046" y="3852"/>
                </a:lnTo>
                <a:lnTo>
                  <a:pt x="293369" y="0"/>
                </a:lnTo>
                <a:lnTo>
                  <a:pt x="245715" y="3852"/>
                </a:lnTo>
                <a:lnTo>
                  <a:pt x="200534" y="15002"/>
                </a:lnTo>
                <a:lnTo>
                  <a:pt x="158425" y="32836"/>
                </a:lnTo>
                <a:lnTo>
                  <a:pt x="119987" y="56741"/>
                </a:lnTo>
                <a:lnTo>
                  <a:pt x="85820" y="86105"/>
                </a:lnTo>
                <a:lnTo>
                  <a:pt x="56522" y="120316"/>
                </a:lnTo>
                <a:lnTo>
                  <a:pt x="32692" y="158761"/>
                </a:lnTo>
                <a:lnTo>
                  <a:pt x="14929" y="200826"/>
                </a:lnTo>
                <a:lnTo>
                  <a:pt x="3832" y="245900"/>
                </a:lnTo>
                <a:lnTo>
                  <a:pt x="0" y="293370"/>
                </a:lnTo>
                <a:lnTo>
                  <a:pt x="3832" y="341046"/>
                </a:lnTo>
                <a:lnTo>
                  <a:pt x="14929" y="386285"/>
                </a:lnTo>
                <a:lnTo>
                  <a:pt x="32692" y="428479"/>
                </a:lnTo>
                <a:lnTo>
                  <a:pt x="56522" y="467020"/>
                </a:lnTo>
                <a:lnTo>
                  <a:pt x="85820" y="501300"/>
                </a:lnTo>
                <a:lnTo>
                  <a:pt x="119987" y="530711"/>
                </a:lnTo>
                <a:lnTo>
                  <a:pt x="158425" y="554645"/>
                </a:lnTo>
                <a:lnTo>
                  <a:pt x="200534" y="572493"/>
                </a:lnTo>
                <a:lnTo>
                  <a:pt x="245715" y="583648"/>
                </a:lnTo>
                <a:lnTo>
                  <a:pt x="293370" y="587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4159" y="8868156"/>
            <a:ext cx="623570" cy="626110"/>
          </a:xfrm>
          <a:custGeom>
            <a:avLst/>
            <a:gdLst/>
            <a:ahLst/>
            <a:cxnLst/>
            <a:rect l="l" t="t" r="r" b="b"/>
            <a:pathLst>
              <a:path w="623570" h="626109">
                <a:moveTo>
                  <a:pt x="312494" y="625602"/>
                </a:moveTo>
                <a:lnTo>
                  <a:pt x="387455" y="615499"/>
                </a:lnTo>
                <a:lnTo>
                  <a:pt x="426828" y="602825"/>
                </a:lnTo>
                <a:lnTo>
                  <a:pt x="462617" y="586411"/>
                </a:lnTo>
                <a:lnTo>
                  <a:pt x="523444" y="543793"/>
                </a:lnTo>
                <a:lnTo>
                  <a:pt x="569938" y="490501"/>
                </a:lnTo>
                <a:lnTo>
                  <a:pt x="602101" y="429388"/>
                </a:lnTo>
                <a:lnTo>
                  <a:pt x="619935" y="363310"/>
                </a:lnTo>
                <a:lnTo>
                  <a:pt x="623480" y="329301"/>
                </a:lnTo>
                <a:lnTo>
                  <a:pt x="623443" y="295121"/>
                </a:lnTo>
                <a:lnTo>
                  <a:pt x="612626" y="227676"/>
                </a:lnTo>
                <a:lnTo>
                  <a:pt x="587485" y="163830"/>
                </a:lnTo>
                <a:lnTo>
                  <a:pt x="548024" y="106436"/>
                </a:lnTo>
                <a:lnTo>
                  <a:pt x="494245" y="58351"/>
                </a:lnTo>
                <a:lnTo>
                  <a:pt x="426148" y="22429"/>
                </a:lnTo>
                <a:lnTo>
                  <a:pt x="386731" y="9921"/>
                </a:lnTo>
                <a:lnTo>
                  <a:pt x="343736" y="1523"/>
                </a:lnTo>
                <a:lnTo>
                  <a:pt x="327734" y="0"/>
                </a:lnTo>
                <a:lnTo>
                  <a:pt x="311732" y="0"/>
                </a:lnTo>
                <a:lnTo>
                  <a:pt x="263726" y="3810"/>
                </a:lnTo>
                <a:lnTo>
                  <a:pt x="221794" y="14275"/>
                </a:lnTo>
                <a:lnTo>
                  <a:pt x="183579" y="28500"/>
                </a:lnTo>
                <a:lnTo>
                  <a:pt x="164798" y="38100"/>
                </a:lnTo>
                <a:lnTo>
                  <a:pt x="326210" y="38100"/>
                </a:lnTo>
                <a:lnTo>
                  <a:pt x="340688" y="39623"/>
                </a:lnTo>
                <a:lnTo>
                  <a:pt x="382451" y="48136"/>
                </a:lnTo>
                <a:lnTo>
                  <a:pt x="420280" y="61036"/>
                </a:lnTo>
                <a:lnTo>
                  <a:pt x="484180" y="98288"/>
                </a:lnTo>
                <a:lnTo>
                  <a:pt x="532476" y="147950"/>
                </a:lnTo>
                <a:lnTo>
                  <a:pt x="565256" y="206594"/>
                </a:lnTo>
                <a:lnTo>
                  <a:pt x="582609" y="270793"/>
                </a:lnTo>
                <a:lnTo>
                  <a:pt x="585527" y="303904"/>
                </a:lnTo>
                <a:lnTo>
                  <a:pt x="584618" y="337146"/>
                </a:lnTo>
                <a:lnTo>
                  <a:pt x="571384" y="402143"/>
                </a:lnTo>
                <a:lnTo>
                  <a:pt x="542984" y="462438"/>
                </a:lnTo>
                <a:lnTo>
                  <a:pt x="499508" y="514577"/>
                </a:lnTo>
                <a:lnTo>
                  <a:pt x="441047" y="555130"/>
                </a:lnTo>
                <a:lnTo>
                  <a:pt x="367687" y="580670"/>
                </a:lnTo>
                <a:lnTo>
                  <a:pt x="325448" y="586740"/>
                </a:lnTo>
                <a:lnTo>
                  <a:pt x="311732" y="587502"/>
                </a:lnTo>
                <a:lnTo>
                  <a:pt x="162388" y="587502"/>
                </a:lnTo>
                <a:lnTo>
                  <a:pt x="192654" y="601587"/>
                </a:lnTo>
                <a:lnTo>
                  <a:pt x="229502" y="613659"/>
                </a:lnTo>
                <a:lnTo>
                  <a:pt x="269457" y="621775"/>
                </a:lnTo>
                <a:lnTo>
                  <a:pt x="312494" y="625602"/>
                </a:lnTo>
                <a:close/>
              </a:path>
              <a:path w="623570" h="626109">
                <a:moveTo>
                  <a:pt x="162388" y="587502"/>
                </a:moveTo>
                <a:lnTo>
                  <a:pt x="311732" y="587502"/>
                </a:lnTo>
                <a:lnTo>
                  <a:pt x="297254" y="586740"/>
                </a:lnTo>
                <a:lnTo>
                  <a:pt x="254215" y="580334"/>
                </a:lnTo>
                <a:lnTo>
                  <a:pt x="215008" y="569076"/>
                </a:lnTo>
                <a:lnTo>
                  <a:pt x="179656" y="553430"/>
                </a:lnTo>
                <a:lnTo>
                  <a:pt x="120608" y="510835"/>
                </a:lnTo>
                <a:lnTo>
                  <a:pt x="77251" y="456271"/>
                </a:lnTo>
                <a:lnTo>
                  <a:pt x="49768" y="393459"/>
                </a:lnTo>
                <a:lnTo>
                  <a:pt x="38341" y="326121"/>
                </a:lnTo>
                <a:lnTo>
                  <a:pt x="38704" y="291918"/>
                </a:lnTo>
                <a:lnTo>
                  <a:pt x="51699" y="224767"/>
                </a:lnTo>
                <a:lnTo>
                  <a:pt x="81203" y="162394"/>
                </a:lnTo>
                <a:lnTo>
                  <a:pt x="127398" y="108518"/>
                </a:lnTo>
                <a:lnTo>
                  <a:pt x="190464" y="66863"/>
                </a:lnTo>
                <a:lnTo>
                  <a:pt x="228381" y="51780"/>
                </a:lnTo>
                <a:lnTo>
                  <a:pt x="270584" y="41148"/>
                </a:lnTo>
                <a:lnTo>
                  <a:pt x="298016" y="38100"/>
                </a:lnTo>
                <a:lnTo>
                  <a:pt x="164798" y="38100"/>
                </a:lnTo>
                <a:lnTo>
                  <a:pt x="118191" y="66885"/>
                </a:lnTo>
                <a:lnTo>
                  <a:pt x="67351" y="116281"/>
                </a:lnTo>
                <a:lnTo>
                  <a:pt x="30846" y="174005"/>
                </a:lnTo>
                <a:lnTo>
                  <a:pt x="8467" y="237376"/>
                </a:lnTo>
                <a:lnTo>
                  <a:pt x="0" y="303708"/>
                </a:lnTo>
                <a:lnTo>
                  <a:pt x="917" y="337146"/>
                </a:lnTo>
                <a:lnTo>
                  <a:pt x="12922" y="402891"/>
                </a:lnTo>
                <a:lnTo>
                  <a:pt x="38309" y="464891"/>
                </a:lnTo>
                <a:lnTo>
                  <a:pt x="76869" y="520462"/>
                </a:lnTo>
                <a:lnTo>
                  <a:pt x="128387" y="566922"/>
                </a:lnTo>
                <a:lnTo>
                  <a:pt x="158941" y="585897"/>
                </a:lnTo>
                <a:lnTo>
                  <a:pt x="162388" y="58750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55824" y="9084056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509013"/>
            <a:ext cx="18935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8039734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008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05" dirty="0">
                <a:latin typeface="Trebuchet MS"/>
                <a:cs typeface="Trebuchet MS"/>
              </a:rPr>
              <a:t>Wilhelm </a:t>
            </a:r>
            <a:r>
              <a:rPr sz="2800" spc="-100" dirty="0">
                <a:latin typeface="Trebuchet MS"/>
                <a:cs typeface="Trebuchet MS"/>
              </a:rPr>
              <a:t>Burger </a:t>
            </a:r>
            <a:r>
              <a:rPr sz="2800" spc="-95" dirty="0">
                <a:latin typeface="Trebuchet MS"/>
                <a:cs typeface="Trebuchet MS"/>
              </a:rPr>
              <a:t>and </a:t>
            </a:r>
            <a:r>
              <a:rPr sz="2800" spc="5" dirty="0">
                <a:latin typeface="Trebuchet MS"/>
                <a:cs typeface="Trebuchet MS"/>
              </a:rPr>
              <a:t>Mark</a:t>
            </a:r>
            <a:r>
              <a:rPr sz="2800" spc="-585" dirty="0">
                <a:latin typeface="Trebuchet MS"/>
                <a:cs typeface="Trebuchet MS"/>
              </a:rPr>
              <a:t> </a:t>
            </a:r>
            <a:r>
              <a:rPr sz="2800" spc="-385" dirty="0">
                <a:latin typeface="Trebuchet MS"/>
                <a:cs typeface="Trebuchet MS"/>
              </a:rPr>
              <a:t>J. </a:t>
            </a:r>
            <a:r>
              <a:rPr sz="2800" spc="-135" dirty="0">
                <a:latin typeface="Trebuchet MS"/>
                <a:cs typeface="Trebuchet MS"/>
              </a:rPr>
              <a:t>Burge, </a:t>
            </a:r>
            <a:r>
              <a:rPr sz="2800" spc="-130" dirty="0">
                <a:latin typeface="Trebuchet MS"/>
                <a:cs typeface="Trebuchet MS"/>
              </a:rPr>
              <a:t>Digital </a:t>
            </a:r>
            <a:r>
              <a:rPr sz="2800" spc="-110" dirty="0">
                <a:latin typeface="Trebuchet MS"/>
                <a:cs typeface="Trebuchet MS"/>
              </a:rPr>
              <a:t>Image  </a:t>
            </a:r>
            <a:r>
              <a:rPr sz="2800" spc="-120" dirty="0">
                <a:latin typeface="Trebuchet MS"/>
                <a:cs typeface="Trebuchet MS"/>
              </a:rPr>
              <a:t>Processing, </a:t>
            </a:r>
            <a:r>
              <a:rPr sz="2800" spc="-135" dirty="0">
                <a:latin typeface="Trebuchet MS"/>
                <a:cs typeface="Trebuchet MS"/>
              </a:rPr>
              <a:t>Springer,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2008</a:t>
            </a:r>
            <a:endParaRPr sz="28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85" dirty="0">
                <a:latin typeface="Trebuchet MS"/>
                <a:cs typeface="Trebuchet MS"/>
              </a:rPr>
              <a:t>Histograms </a:t>
            </a:r>
            <a:r>
              <a:rPr sz="2400" spc="-125" dirty="0">
                <a:latin typeface="Trebuchet MS"/>
                <a:cs typeface="Trebuchet MS"/>
              </a:rPr>
              <a:t>(Ch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4)</a:t>
            </a:r>
            <a:endParaRPr sz="2400">
              <a:latin typeface="Trebuchet MS"/>
              <a:cs typeface="Trebuchet MS"/>
            </a:endParaRPr>
          </a:p>
          <a:p>
            <a:pPr marL="704215" lvl="1" indent="-347345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95" dirty="0">
                <a:latin typeface="Trebuchet MS"/>
                <a:cs typeface="Trebuchet MS"/>
              </a:rPr>
              <a:t>Point </a:t>
            </a:r>
            <a:r>
              <a:rPr sz="2400" spc="-90" dirty="0">
                <a:latin typeface="Trebuchet MS"/>
                <a:cs typeface="Trebuchet MS"/>
              </a:rPr>
              <a:t>operations </a:t>
            </a:r>
            <a:r>
              <a:rPr sz="2400" spc="-125" dirty="0">
                <a:latin typeface="Trebuchet MS"/>
                <a:cs typeface="Trebuchet MS"/>
              </a:rPr>
              <a:t>(Ch</a:t>
            </a:r>
            <a:r>
              <a:rPr sz="2400" spc="-3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5)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University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of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Utah,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4640: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Image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Processing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Basics,  </a:t>
            </a:r>
            <a:r>
              <a:rPr sz="2800" spc="-100" dirty="0">
                <a:latin typeface="Trebuchet MS"/>
                <a:cs typeface="Trebuchet MS"/>
              </a:rPr>
              <a:t>Spring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2012</a:t>
            </a:r>
            <a:endParaRPr sz="2800">
              <a:latin typeface="Trebuchet MS"/>
              <a:cs typeface="Trebuchet MS"/>
            </a:endParaRPr>
          </a:p>
          <a:p>
            <a:pPr marL="354965" marR="292735" indent="-342265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10" dirty="0">
                <a:latin typeface="Trebuchet MS"/>
                <a:cs typeface="Trebuchet MS"/>
              </a:rPr>
              <a:t>Rutgers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University,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334,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Introduction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to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Imaging  </a:t>
            </a:r>
            <a:r>
              <a:rPr sz="2800" spc="-95" dirty="0">
                <a:latin typeface="Trebuchet MS"/>
                <a:cs typeface="Trebuchet MS"/>
              </a:rPr>
              <a:t>and </a:t>
            </a:r>
            <a:r>
              <a:rPr sz="2800" spc="-105" dirty="0">
                <a:latin typeface="Trebuchet MS"/>
                <a:cs typeface="Trebuchet MS"/>
              </a:rPr>
              <a:t>Multimedia, </a:t>
            </a:r>
            <a:r>
              <a:rPr sz="2800" spc="-175" dirty="0">
                <a:latin typeface="Trebuchet MS"/>
                <a:cs typeface="Trebuchet MS"/>
              </a:rPr>
              <a:t>Fall</a:t>
            </a:r>
            <a:r>
              <a:rPr sz="2800" spc="-55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2012</a:t>
            </a:r>
            <a:endParaRPr sz="2800">
              <a:latin typeface="Trebuchet MS"/>
              <a:cs typeface="Trebuchet MS"/>
            </a:endParaRPr>
          </a:p>
          <a:p>
            <a:pPr marL="355600" marR="39878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5600" algn="l"/>
              </a:tabLst>
            </a:pPr>
            <a:r>
              <a:rPr sz="2800" spc="-120" dirty="0">
                <a:latin typeface="Trebuchet MS"/>
                <a:cs typeface="Trebuchet MS"/>
              </a:rPr>
              <a:t>Gonzales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Woods,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Digital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Image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Processing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(3</a:t>
            </a:r>
            <a:r>
              <a:rPr sz="2775" spc="-135" baseline="25525" dirty="0">
                <a:latin typeface="Trebuchet MS"/>
                <a:cs typeface="Trebuchet MS"/>
              </a:rPr>
              <a:t>rd </a:t>
            </a:r>
            <a:r>
              <a:rPr sz="1850" spc="-9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edition), </a:t>
            </a:r>
            <a:r>
              <a:rPr sz="2800" spc="-140" dirty="0">
                <a:latin typeface="Trebuchet MS"/>
                <a:cs typeface="Trebuchet MS"/>
              </a:rPr>
              <a:t>Prentice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Hall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685228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00" dirty="0"/>
              <a:t>Basic </a:t>
            </a:r>
            <a:r>
              <a:rPr sz="3900" spc="-240" dirty="0"/>
              <a:t>Grey </a:t>
            </a:r>
            <a:r>
              <a:rPr sz="3900" spc="-295" dirty="0"/>
              <a:t>Level</a:t>
            </a:r>
            <a:r>
              <a:rPr sz="3900" spc="-459" dirty="0"/>
              <a:t> </a:t>
            </a:r>
            <a:r>
              <a:rPr sz="3900" spc="-204" dirty="0"/>
              <a:t>Transformations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902" y="2088998"/>
            <a:ext cx="6927850" cy="327279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96545" indent="-283845"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97180" algn="l"/>
              </a:tabLst>
            </a:pPr>
            <a:r>
              <a:rPr sz="3000" spc="-5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00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prstClr val="black"/>
                </a:solidFill>
                <a:latin typeface="Trebuchet MS"/>
                <a:cs typeface="Trebuchet MS"/>
              </a:rPr>
              <a:t>most</a:t>
            </a:r>
            <a:r>
              <a:rPr sz="300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95" dirty="0">
                <a:solidFill>
                  <a:prstClr val="black"/>
                </a:solidFill>
                <a:latin typeface="Trebuchet MS"/>
                <a:cs typeface="Trebuchet MS"/>
              </a:rPr>
              <a:t>common</a:t>
            </a:r>
            <a:r>
              <a:rPr sz="30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prstClr val="black"/>
                </a:solidFill>
                <a:latin typeface="Trebuchet MS"/>
                <a:cs typeface="Trebuchet MS"/>
              </a:rPr>
              <a:t>gray</a:t>
            </a:r>
            <a:r>
              <a:rPr sz="300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65" dirty="0">
                <a:solidFill>
                  <a:prstClr val="black"/>
                </a:solidFill>
                <a:latin typeface="Trebuchet MS"/>
                <a:cs typeface="Trebuchet MS"/>
              </a:rPr>
              <a:t>level</a:t>
            </a:r>
            <a:r>
              <a:rPr sz="3000" spc="-2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prstClr val="black"/>
                </a:solidFill>
                <a:latin typeface="Trebuchet MS"/>
                <a:cs typeface="Trebuchet MS"/>
              </a:rPr>
              <a:t>transformation:</a:t>
            </a:r>
            <a:endParaRPr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lvl="1" indent="-347345"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35" dirty="0">
                <a:solidFill>
                  <a:prstClr val="black"/>
                </a:solidFill>
                <a:latin typeface="Trebuchet MS"/>
                <a:cs typeface="Trebuchet MS"/>
              </a:rPr>
              <a:t>Linear</a:t>
            </a:r>
            <a:endParaRPr sz="26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00125" lvl="2" indent="-294005"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00760" algn="l"/>
              </a:tabLst>
            </a:pPr>
            <a:r>
              <a:rPr sz="2300" spc="-110" dirty="0">
                <a:solidFill>
                  <a:prstClr val="black"/>
                </a:solidFill>
                <a:latin typeface="Trebuchet MS"/>
                <a:cs typeface="Trebuchet MS"/>
              </a:rPr>
              <a:t>Negative/Identity</a:t>
            </a:r>
            <a:endParaRPr sz="23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lvl="1" indent="-347345">
              <a:spcBef>
                <a:spcPts val="60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130" dirty="0">
                <a:solidFill>
                  <a:prstClr val="black"/>
                </a:solidFill>
                <a:latin typeface="Trebuchet MS"/>
                <a:cs typeface="Trebuchet MS"/>
              </a:rPr>
              <a:t>Logarithmic</a:t>
            </a:r>
            <a:endParaRPr sz="26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00125" lvl="2" indent="-294005"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00760" algn="l"/>
              </a:tabLst>
            </a:pPr>
            <a:r>
              <a:rPr sz="2300" spc="-110" dirty="0">
                <a:solidFill>
                  <a:prstClr val="black"/>
                </a:solidFill>
                <a:latin typeface="Trebuchet MS"/>
                <a:cs typeface="Trebuchet MS"/>
              </a:rPr>
              <a:t>Log/Inverse</a:t>
            </a:r>
            <a:r>
              <a:rPr sz="2300" spc="-1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endParaRPr sz="23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4215" lvl="1" indent="-347345">
              <a:spcBef>
                <a:spcPts val="61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850" algn="l"/>
              </a:tabLst>
            </a:pPr>
            <a:r>
              <a:rPr sz="2600" spc="-90" dirty="0">
                <a:solidFill>
                  <a:prstClr val="black"/>
                </a:solidFill>
                <a:latin typeface="Trebuchet MS"/>
                <a:cs typeface="Trebuchet MS"/>
              </a:rPr>
              <a:t>Power</a:t>
            </a:r>
            <a:r>
              <a:rPr sz="26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00" spc="-130" dirty="0">
                <a:solidFill>
                  <a:prstClr val="black"/>
                </a:solidFill>
                <a:latin typeface="Trebuchet MS"/>
                <a:cs typeface="Trebuchet MS"/>
              </a:rPr>
              <a:t>law</a:t>
            </a:r>
            <a:endParaRPr sz="26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00125" lvl="2" indent="-294005"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00760" algn="l"/>
              </a:tabLst>
            </a:pPr>
            <a:r>
              <a:rPr sz="2300" spc="-5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2250" spc="-75" baseline="25925" dirty="0">
                <a:solidFill>
                  <a:prstClr val="black"/>
                </a:solidFill>
                <a:latin typeface="Trebuchet MS"/>
                <a:cs typeface="Trebuchet MS"/>
              </a:rPr>
              <a:t>th </a:t>
            </a:r>
            <a:r>
              <a:rPr sz="2300" spc="-95" dirty="0">
                <a:solidFill>
                  <a:prstClr val="black"/>
                </a:solidFill>
                <a:latin typeface="Trebuchet MS"/>
                <a:cs typeface="Trebuchet MS"/>
              </a:rPr>
              <a:t>power/n</a:t>
            </a:r>
            <a:r>
              <a:rPr sz="2250" spc="-142" baseline="25925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sz="2250" spc="-232" baseline="25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prstClr val="black"/>
                </a:solidFill>
                <a:latin typeface="Trebuchet MS"/>
                <a:cs typeface="Trebuchet MS"/>
              </a:rPr>
              <a:t>root</a:t>
            </a:r>
            <a:endParaRPr sz="23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4394" y="3012948"/>
            <a:ext cx="4036369" cy="397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15415"/>
            <a:ext cx="59601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29" dirty="0"/>
              <a:t>Logarithmic</a:t>
            </a:r>
            <a:r>
              <a:rPr sz="3900" spc="-360" dirty="0"/>
              <a:t> </a:t>
            </a:r>
            <a:r>
              <a:rPr sz="3900" spc="-204" dirty="0"/>
              <a:t>Transformations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612134" y="1762760"/>
            <a:ext cx="8437245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0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35" dirty="0">
                <a:solidFill>
                  <a:prstClr val="black"/>
                </a:solidFill>
                <a:latin typeface="Trebuchet MS"/>
                <a:cs typeface="Trebuchet MS"/>
              </a:rPr>
              <a:t>Maps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prstClr val="black"/>
                </a:solidFill>
                <a:latin typeface="Trebuchet MS"/>
                <a:cs typeface="Trebuchet MS"/>
              </a:rPr>
              <a:t>narrow</a:t>
            </a:r>
            <a:r>
              <a:rPr sz="280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range</a:t>
            </a:r>
            <a:r>
              <a:rPr sz="2800" spc="-2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80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prstClr val="black"/>
                </a:solidFill>
                <a:latin typeface="Trebuchet MS"/>
                <a:cs typeface="Trebuchet MS"/>
              </a:rPr>
              <a:t>levels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prstClr val="black"/>
                </a:solidFill>
                <a:latin typeface="Trebuchet MS"/>
                <a:cs typeface="Trebuchet MS"/>
              </a:rPr>
              <a:t>=&gt;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wider</a:t>
            </a:r>
            <a:r>
              <a:rPr sz="280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range</a:t>
            </a:r>
            <a:r>
              <a:rPr sz="28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of  </a:t>
            </a:r>
            <a:r>
              <a:rPr sz="2800" spc="-100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800" spc="-1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values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0">
              <a:spcBef>
                <a:spcPts val="67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95" dirty="0">
                <a:solidFill>
                  <a:prstClr val="black"/>
                </a:solidFill>
                <a:latin typeface="Trebuchet MS"/>
                <a:cs typeface="Trebuchet MS"/>
              </a:rPr>
              <a:t>Inverse</a:t>
            </a:r>
            <a:r>
              <a:rPr sz="28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r>
              <a:rPr sz="2800" spc="-2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transformation</a:t>
            </a:r>
            <a:r>
              <a:rPr sz="28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prstClr val="black"/>
                </a:solidFill>
                <a:latin typeface="Trebuchet MS"/>
                <a:cs typeface="Trebuchet MS"/>
              </a:rPr>
              <a:t>does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prstClr val="black"/>
                </a:solidFill>
                <a:latin typeface="Trebuchet MS"/>
                <a:cs typeface="Trebuchet MS"/>
              </a:rPr>
              <a:t>opposite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transformation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0">
              <a:spcBef>
                <a:spcPts val="675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1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general</a:t>
            </a:r>
            <a:r>
              <a:rPr sz="2800" spc="-2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form</a:t>
            </a:r>
            <a:r>
              <a:rPr sz="2800" spc="-2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transformation</a:t>
            </a:r>
            <a:r>
              <a:rPr sz="2800" spc="-22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8345" y="3736357"/>
            <a:ext cx="2520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1" dirty="0">
                <a:solidFill>
                  <a:prstClr val="black"/>
                </a:solidFill>
                <a:latin typeface="Times New Roman"/>
                <a:cs typeface="Times New Roman"/>
              </a:rPr>
              <a:t>s = c * log(1 +</a:t>
            </a:r>
            <a:r>
              <a:rPr sz="2800" i="1" spc="-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Times New Roman"/>
                <a:cs typeface="Times New Roman"/>
              </a:rPr>
              <a:t>r)</a:t>
            </a:r>
            <a:endParaRPr sz="28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573" y="4240022"/>
            <a:ext cx="8745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transformation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800" spc="-20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Fourier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transform</a:t>
            </a:r>
            <a:r>
              <a:rPr sz="2800" spc="-2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prstClr val="black"/>
                </a:solidFill>
                <a:latin typeface="Trebuchet MS"/>
                <a:cs typeface="Trebuchet MS"/>
              </a:rPr>
              <a:t>shows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2800" spc="-2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prstClr val="black"/>
                </a:solidFill>
                <a:latin typeface="Trebuchet MS"/>
                <a:cs typeface="Trebuchet MS"/>
              </a:rPr>
              <a:t>detail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50" y="4816590"/>
            <a:ext cx="2450638" cy="246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57306" y="4816590"/>
            <a:ext cx="2452903" cy="246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29278" y="5623559"/>
            <a:ext cx="1780539" cy="848994"/>
          </a:xfrm>
          <a:custGeom>
            <a:avLst/>
            <a:gdLst/>
            <a:ahLst/>
            <a:cxnLst/>
            <a:rect l="l" t="t" r="r" b="b"/>
            <a:pathLst>
              <a:path w="1780539" h="848995">
                <a:moveTo>
                  <a:pt x="1335024" y="637032"/>
                </a:moveTo>
                <a:lnTo>
                  <a:pt x="1335024" y="211836"/>
                </a:lnTo>
                <a:lnTo>
                  <a:pt x="0" y="211836"/>
                </a:lnTo>
                <a:lnTo>
                  <a:pt x="0" y="637032"/>
                </a:lnTo>
                <a:lnTo>
                  <a:pt x="1335024" y="637032"/>
                </a:lnTo>
                <a:close/>
              </a:path>
              <a:path w="1780539" h="848995">
                <a:moveTo>
                  <a:pt x="1780032" y="424434"/>
                </a:moveTo>
                <a:lnTo>
                  <a:pt x="1335024" y="0"/>
                </a:lnTo>
                <a:lnTo>
                  <a:pt x="1335024" y="848868"/>
                </a:lnTo>
                <a:lnTo>
                  <a:pt x="1780032" y="424434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3182" y="5608320"/>
            <a:ext cx="1795780" cy="879475"/>
          </a:xfrm>
          <a:custGeom>
            <a:avLst/>
            <a:gdLst/>
            <a:ahLst/>
            <a:cxnLst/>
            <a:rect l="l" t="t" r="r" b="b"/>
            <a:pathLst>
              <a:path w="1795779" h="879475">
                <a:moveTo>
                  <a:pt x="1341120" y="220979"/>
                </a:moveTo>
                <a:lnTo>
                  <a:pt x="0" y="220979"/>
                </a:lnTo>
                <a:lnTo>
                  <a:pt x="0" y="658367"/>
                </a:lnTo>
                <a:lnTo>
                  <a:pt x="6096" y="658367"/>
                </a:lnTo>
                <a:lnTo>
                  <a:pt x="6096" y="233933"/>
                </a:lnTo>
                <a:lnTo>
                  <a:pt x="12953" y="227075"/>
                </a:lnTo>
                <a:lnTo>
                  <a:pt x="12953" y="233933"/>
                </a:lnTo>
                <a:lnTo>
                  <a:pt x="1334262" y="233933"/>
                </a:lnTo>
                <a:lnTo>
                  <a:pt x="1334262" y="227075"/>
                </a:lnTo>
                <a:lnTo>
                  <a:pt x="1341120" y="220979"/>
                </a:lnTo>
                <a:close/>
              </a:path>
              <a:path w="1795779" h="879475">
                <a:moveTo>
                  <a:pt x="12953" y="233933"/>
                </a:moveTo>
                <a:lnTo>
                  <a:pt x="12953" y="227075"/>
                </a:lnTo>
                <a:lnTo>
                  <a:pt x="6096" y="233933"/>
                </a:lnTo>
                <a:lnTo>
                  <a:pt x="12953" y="233933"/>
                </a:lnTo>
                <a:close/>
              </a:path>
              <a:path w="1795779" h="879475">
                <a:moveTo>
                  <a:pt x="12953" y="645413"/>
                </a:moveTo>
                <a:lnTo>
                  <a:pt x="12953" y="233933"/>
                </a:lnTo>
                <a:lnTo>
                  <a:pt x="6096" y="233933"/>
                </a:lnTo>
                <a:lnTo>
                  <a:pt x="6096" y="645413"/>
                </a:lnTo>
                <a:lnTo>
                  <a:pt x="12953" y="645413"/>
                </a:lnTo>
                <a:close/>
              </a:path>
              <a:path w="1795779" h="879475">
                <a:moveTo>
                  <a:pt x="1347216" y="849361"/>
                </a:moveTo>
                <a:lnTo>
                  <a:pt x="1347216" y="645413"/>
                </a:lnTo>
                <a:lnTo>
                  <a:pt x="6096" y="645413"/>
                </a:lnTo>
                <a:lnTo>
                  <a:pt x="12953" y="652271"/>
                </a:lnTo>
                <a:lnTo>
                  <a:pt x="12953" y="658367"/>
                </a:lnTo>
                <a:lnTo>
                  <a:pt x="1334262" y="658367"/>
                </a:lnTo>
                <a:lnTo>
                  <a:pt x="1334262" y="652271"/>
                </a:lnTo>
                <a:lnTo>
                  <a:pt x="1341120" y="658367"/>
                </a:lnTo>
                <a:lnTo>
                  <a:pt x="1341120" y="855175"/>
                </a:lnTo>
                <a:lnTo>
                  <a:pt x="1347216" y="849361"/>
                </a:lnTo>
                <a:close/>
              </a:path>
              <a:path w="1795779" h="879475">
                <a:moveTo>
                  <a:pt x="12953" y="658367"/>
                </a:moveTo>
                <a:lnTo>
                  <a:pt x="12953" y="652271"/>
                </a:lnTo>
                <a:lnTo>
                  <a:pt x="6096" y="645413"/>
                </a:lnTo>
                <a:lnTo>
                  <a:pt x="6096" y="658367"/>
                </a:lnTo>
                <a:lnTo>
                  <a:pt x="12953" y="658367"/>
                </a:lnTo>
                <a:close/>
              </a:path>
              <a:path w="1795779" h="879475">
                <a:moveTo>
                  <a:pt x="1795272" y="439673"/>
                </a:moveTo>
                <a:lnTo>
                  <a:pt x="1334262" y="0"/>
                </a:lnTo>
                <a:lnTo>
                  <a:pt x="1334262" y="220979"/>
                </a:lnTo>
                <a:lnTo>
                  <a:pt x="1336548" y="220979"/>
                </a:lnTo>
                <a:lnTo>
                  <a:pt x="1336548" y="19811"/>
                </a:lnTo>
                <a:lnTo>
                  <a:pt x="1347216" y="15239"/>
                </a:lnTo>
                <a:lnTo>
                  <a:pt x="1347216" y="29986"/>
                </a:lnTo>
                <a:lnTo>
                  <a:pt x="1776762" y="439673"/>
                </a:lnTo>
                <a:lnTo>
                  <a:pt x="1781556" y="435101"/>
                </a:lnTo>
                <a:lnTo>
                  <a:pt x="1781556" y="452755"/>
                </a:lnTo>
                <a:lnTo>
                  <a:pt x="1795272" y="439673"/>
                </a:lnTo>
                <a:close/>
              </a:path>
              <a:path w="1795779" h="879475">
                <a:moveTo>
                  <a:pt x="1341120" y="233933"/>
                </a:moveTo>
                <a:lnTo>
                  <a:pt x="1341120" y="220979"/>
                </a:lnTo>
                <a:lnTo>
                  <a:pt x="1334262" y="227075"/>
                </a:lnTo>
                <a:lnTo>
                  <a:pt x="1334262" y="233933"/>
                </a:lnTo>
                <a:lnTo>
                  <a:pt x="1341120" y="233933"/>
                </a:lnTo>
                <a:close/>
              </a:path>
              <a:path w="1795779" h="879475">
                <a:moveTo>
                  <a:pt x="1341120" y="658367"/>
                </a:moveTo>
                <a:lnTo>
                  <a:pt x="1334262" y="652271"/>
                </a:lnTo>
                <a:lnTo>
                  <a:pt x="1334262" y="658367"/>
                </a:lnTo>
                <a:lnTo>
                  <a:pt x="1341120" y="658367"/>
                </a:lnTo>
                <a:close/>
              </a:path>
              <a:path w="1795779" h="879475">
                <a:moveTo>
                  <a:pt x="1341120" y="855175"/>
                </a:moveTo>
                <a:lnTo>
                  <a:pt x="1341120" y="658367"/>
                </a:lnTo>
                <a:lnTo>
                  <a:pt x="1334262" y="658367"/>
                </a:lnTo>
                <a:lnTo>
                  <a:pt x="1334262" y="879347"/>
                </a:lnTo>
                <a:lnTo>
                  <a:pt x="1336548" y="877167"/>
                </a:lnTo>
                <a:lnTo>
                  <a:pt x="1336548" y="859535"/>
                </a:lnTo>
                <a:lnTo>
                  <a:pt x="1341120" y="855175"/>
                </a:lnTo>
                <a:close/>
              </a:path>
              <a:path w="1795779" h="879475">
                <a:moveTo>
                  <a:pt x="1347216" y="29986"/>
                </a:moveTo>
                <a:lnTo>
                  <a:pt x="1347216" y="15239"/>
                </a:lnTo>
                <a:lnTo>
                  <a:pt x="1336548" y="19811"/>
                </a:lnTo>
                <a:lnTo>
                  <a:pt x="1347216" y="29986"/>
                </a:lnTo>
                <a:close/>
              </a:path>
              <a:path w="1795779" h="879475">
                <a:moveTo>
                  <a:pt x="1347216" y="233933"/>
                </a:moveTo>
                <a:lnTo>
                  <a:pt x="1347216" y="29986"/>
                </a:lnTo>
                <a:lnTo>
                  <a:pt x="1336548" y="19811"/>
                </a:lnTo>
                <a:lnTo>
                  <a:pt x="1336548" y="220979"/>
                </a:lnTo>
                <a:lnTo>
                  <a:pt x="1341120" y="220979"/>
                </a:lnTo>
                <a:lnTo>
                  <a:pt x="1341120" y="233933"/>
                </a:lnTo>
                <a:lnTo>
                  <a:pt x="1347216" y="233933"/>
                </a:lnTo>
                <a:close/>
              </a:path>
              <a:path w="1795779" h="879475">
                <a:moveTo>
                  <a:pt x="1781556" y="452755"/>
                </a:moveTo>
                <a:lnTo>
                  <a:pt x="1781556" y="444245"/>
                </a:lnTo>
                <a:lnTo>
                  <a:pt x="1776762" y="439673"/>
                </a:lnTo>
                <a:lnTo>
                  <a:pt x="1336548" y="859535"/>
                </a:lnTo>
                <a:lnTo>
                  <a:pt x="1347216" y="864107"/>
                </a:lnTo>
                <a:lnTo>
                  <a:pt x="1347216" y="866993"/>
                </a:lnTo>
                <a:lnTo>
                  <a:pt x="1781556" y="452755"/>
                </a:lnTo>
                <a:close/>
              </a:path>
              <a:path w="1795779" h="879475">
                <a:moveTo>
                  <a:pt x="1347216" y="866993"/>
                </a:moveTo>
                <a:lnTo>
                  <a:pt x="1347216" y="864107"/>
                </a:lnTo>
                <a:lnTo>
                  <a:pt x="1336548" y="859535"/>
                </a:lnTo>
                <a:lnTo>
                  <a:pt x="1336548" y="877167"/>
                </a:lnTo>
                <a:lnTo>
                  <a:pt x="1347216" y="866993"/>
                </a:lnTo>
                <a:close/>
              </a:path>
              <a:path w="1795779" h="879475">
                <a:moveTo>
                  <a:pt x="1781556" y="444245"/>
                </a:moveTo>
                <a:lnTo>
                  <a:pt x="1781556" y="435101"/>
                </a:lnTo>
                <a:lnTo>
                  <a:pt x="1776762" y="439673"/>
                </a:lnTo>
                <a:lnTo>
                  <a:pt x="1781556" y="44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1932" y="5889752"/>
            <a:ext cx="1252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 </a:t>
            </a:r>
            <a:r>
              <a:rPr b="1" i="1" dirty="0">
                <a:solidFill>
                  <a:srgbClr val="FFFFFF"/>
                </a:solidFill>
                <a:latin typeface="Times New Roman"/>
                <a:cs typeface="Times New Roman"/>
              </a:rPr>
              <a:t>= log(1 +</a:t>
            </a:r>
            <a:r>
              <a:rPr b="1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r)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2540" y="3882644"/>
            <a:ext cx="13569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Old pixel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6979" y="3970782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8" y="10667"/>
                </a:moveTo>
                <a:lnTo>
                  <a:pt x="103632" y="6095"/>
                </a:lnTo>
                <a:lnTo>
                  <a:pt x="100584" y="1523"/>
                </a:lnTo>
                <a:lnTo>
                  <a:pt x="94487" y="0"/>
                </a:lnTo>
                <a:lnTo>
                  <a:pt x="90678" y="3047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19"/>
                </a:lnTo>
                <a:lnTo>
                  <a:pt x="54618" y="45719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7"/>
                </a:lnTo>
                <a:close/>
              </a:path>
              <a:path w="1219200" h="110489">
                <a:moveTo>
                  <a:pt x="54618" y="45719"/>
                </a:moveTo>
                <a:lnTo>
                  <a:pt x="19050" y="45719"/>
                </a:lnTo>
                <a:lnTo>
                  <a:pt x="19050" y="64769"/>
                </a:lnTo>
                <a:lnTo>
                  <a:pt x="23622" y="64769"/>
                </a:lnTo>
                <a:lnTo>
                  <a:pt x="23622" y="47243"/>
                </a:lnTo>
                <a:lnTo>
                  <a:pt x="37950" y="55554"/>
                </a:lnTo>
                <a:lnTo>
                  <a:pt x="54618" y="45719"/>
                </a:lnTo>
                <a:close/>
              </a:path>
              <a:path w="1219200" h="110489">
                <a:moveTo>
                  <a:pt x="105918" y="99821"/>
                </a:moveTo>
                <a:lnTo>
                  <a:pt x="104394" y="94487"/>
                </a:lnTo>
                <a:lnTo>
                  <a:pt x="99822" y="91439"/>
                </a:lnTo>
                <a:lnTo>
                  <a:pt x="53839" y="64769"/>
                </a:lnTo>
                <a:lnTo>
                  <a:pt x="19050" y="64769"/>
                </a:lnTo>
                <a:lnTo>
                  <a:pt x="19050" y="66671"/>
                </a:lnTo>
                <a:lnTo>
                  <a:pt x="90678" y="108203"/>
                </a:lnTo>
                <a:lnTo>
                  <a:pt x="94487" y="110489"/>
                </a:lnTo>
                <a:lnTo>
                  <a:pt x="100584" y="108965"/>
                </a:lnTo>
                <a:lnTo>
                  <a:pt x="103632" y="104393"/>
                </a:lnTo>
                <a:lnTo>
                  <a:pt x="105918" y="99821"/>
                </a:lnTo>
                <a:close/>
              </a:path>
              <a:path w="1219200" h="110489">
                <a:moveTo>
                  <a:pt x="37950" y="55554"/>
                </a:moveTo>
                <a:lnTo>
                  <a:pt x="23622" y="47243"/>
                </a:lnTo>
                <a:lnTo>
                  <a:pt x="23622" y="64007"/>
                </a:lnTo>
                <a:lnTo>
                  <a:pt x="37950" y="55554"/>
                </a:lnTo>
                <a:close/>
              </a:path>
              <a:path w="1219200" h="110489">
                <a:moveTo>
                  <a:pt x="53839" y="64769"/>
                </a:moveTo>
                <a:lnTo>
                  <a:pt x="37950" y="55554"/>
                </a:lnTo>
                <a:lnTo>
                  <a:pt x="23622" y="64007"/>
                </a:lnTo>
                <a:lnTo>
                  <a:pt x="23622" y="64769"/>
                </a:lnTo>
                <a:lnTo>
                  <a:pt x="53839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4618" y="45719"/>
                </a:lnTo>
                <a:lnTo>
                  <a:pt x="37950" y="55554"/>
                </a:lnTo>
                <a:lnTo>
                  <a:pt x="53839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1739" y="3836924"/>
            <a:ext cx="14458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New pixel</a:t>
            </a:r>
            <a:r>
              <a:rPr sz="1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67000" y="3961638"/>
            <a:ext cx="1059180" cy="110489"/>
          </a:xfrm>
          <a:custGeom>
            <a:avLst/>
            <a:gdLst/>
            <a:ahLst/>
            <a:cxnLst/>
            <a:rect l="l" t="t" r="r" b="b"/>
            <a:pathLst>
              <a:path w="1059179" h="110489">
                <a:moveTo>
                  <a:pt x="1021763" y="55245"/>
                </a:moveTo>
                <a:lnTo>
                  <a:pt x="1005340" y="45720"/>
                </a:lnTo>
                <a:lnTo>
                  <a:pt x="0" y="45720"/>
                </a:lnTo>
                <a:lnTo>
                  <a:pt x="0" y="64770"/>
                </a:lnTo>
                <a:lnTo>
                  <a:pt x="1005340" y="64770"/>
                </a:lnTo>
                <a:lnTo>
                  <a:pt x="1021763" y="55245"/>
                </a:lnTo>
                <a:close/>
              </a:path>
              <a:path w="1059179" h="110489">
                <a:moveTo>
                  <a:pt x="1059179" y="54863"/>
                </a:moveTo>
                <a:lnTo>
                  <a:pt x="969263" y="2286"/>
                </a:lnTo>
                <a:lnTo>
                  <a:pt x="964691" y="0"/>
                </a:lnTo>
                <a:lnTo>
                  <a:pt x="958595" y="1524"/>
                </a:lnTo>
                <a:lnTo>
                  <a:pt x="956309" y="6096"/>
                </a:lnTo>
                <a:lnTo>
                  <a:pt x="953261" y="10667"/>
                </a:lnTo>
                <a:lnTo>
                  <a:pt x="954785" y="16001"/>
                </a:lnTo>
                <a:lnTo>
                  <a:pt x="959357" y="19050"/>
                </a:lnTo>
                <a:lnTo>
                  <a:pt x="1005340" y="45719"/>
                </a:lnTo>
                <a:lnTo>
                  <a:pt x="1040129" y="45720"/>
                </a:lnTo>
                <a:lnTo>
                  <a:pt x="1040129" y="66003"/>
                </a:lnTo>
                <a:lnTo>
                  <a:pt x="1059179" y="54863"/>
                </a:lnTo>
                <a:close/>
              </a:path>
              <a:path w="1059179" h="110489">
                <a:moveTo>
                  <a:pt x="1040129" y="66003"/>
                </a:moveTo>
                <a:lnTo>
                  <a:pt x="1040129" y="64770"/>
                </a:lnTo>
                <a:lnTo>
                  <a:pt x="1005340" y="64770"/>
                </a:lnTo>
                <a:lnTo>
                  <a:pt x="959357" y="91439"/>
                </a:lnTo>
                <a:lnTo>
                  <a:pt x="954785" y="93725"/>
                </a:lnTo>
                <a:lnTo>
                  <a:pt x="953261" y="99822"/>
                </a:lnTo>
                <a:lnTo>
                  <a:pt x="956309" y="104394"/>
                </a:lnTo>
                <a:lnTo>
                  <a:pt x="958595" y="108965"/>
                </a:lnTo>
                <a:lnTo>
                  <a:pt x="964691" y="110489"/>
                </a:lnTo>
                <a:lnTo>
                  <a:pt x="969263" y="107441"/>
                </a:lnTo>
                <a:lnTo>
                  <a:pt x="1040129" y="66003"/>
                </a:lnTo>
                <a:close/>
              </a:path>
              <a:path w="1059179" h="110489">
                <a:moveTo>
                  <a:pt x="1040129" y="64770"/>
                </a:moveTo>
                <a:lnTo>
                  <a:pt x="1040129" y="45720"/>
                </a:lnTo>
                <a:lnTo>
                  <a:pt x="1005340" y="45720"/>
                </a:lnTo>
                <a:lnTo>
                  <a:pt x="1021763" y="55245"/>
                </a:lnTo>
                <a:lnTo>
                  <a:pt x="1035557" y="47244"/>
                </a:lnTo>
                <a:lnTo>
                  <a:pt x="1035557" y="64770"/>
                </a:lnTo>
                <a:lnTo>
                  <a:pt x="1040129" y="64770"/>
                </a:lnTo>
                <a:close/>
              </a:path>
              <a:path w="1059179" h="110489">
                <a:moveTo>
                  <a:pt x="1035557" y="64770"/>
                </a:moveTo>
                <a:lnTo>
                  <a:pt x="1035557" y="63246"/>
                </a:lnTo>
                <a:lnTo>
                  <a:pt x="1021763" y="55245"/>
                </a:lnTo>
                <a:lnTo>
                  <a:pt x="1005340" y="64770"/>
                </a:lnTo>
                <a:lnTo>
                  <a:pt x="1035557" y="64770"/>
                </a:lnTo>
                <a:close/>
              </a:path>
              <a:path w="1059179" h="110489">
                <a:moveTo>
                  <a:pt x="1035557" y="63246"/>
                </a:moveTo>
                <a:lnTo>
                  <a:pt x="1035557" y="47244"/>
                </a:lnTo>
                <a:lnTo>
                  <a:pt x="1021763" y="55245"/>
                </a:lnTo>
                <a:lnTo>
                  <a:pt x="1035557" y="632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8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535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Power </a:t>
            </a:r>
            <a:r>
              <a:rPr sz="3600" spc="-250" dirty="0"/>
              <a:t>Law</a:t>
            </a:r>
            <a:r>
              <a:rPr sz="3600" spc="-420" dirty="0"/>
              <a:t> </a:t>
            </a:r>
            <a:r>
              <a:rPr sz="3600" spc="-190" dirty="0"/>
              <a:t>Transformations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173979" y="2713704"/>
            <a:ext cx="4190985" cy="40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425" y="1894586"/>
            <a:ext cx="6254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95" dirty="0">
                <a:solidFill>
                  <a:prstClr val="black"/>
                </a:solidFill>
                <a:latin typeface="Trebuchet MS"/>
                <a:cs typeface="Trebuchet MS"/>
              </a:rPr>
              <a:t>Power </a:t>
            </a:r>
            <a:r>
              <a:rPr sz="2800" spc="-135" dirty="0">
                <a:solidFill>
                  <a:prstClr val="black"/>
                </a:solidFill>
                <a:latin typeface="Trebuchet MS"/>
                <a:cs typeface="Trebuchet MS"/>
              </a:rPr>
              <a:t>law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transformations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have</a:t>
            </a:r>
            <a:r>
              <a:rPr sz="2800" spc="-6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form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1412" y="2417335"/>
            <a:ext cx="1414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1" dirty="0">
                <a:solidFill>
                  <a:prstClr val="black"/>
                </a:solidFill>
                <a:latin typeface="Times New Roman"/>
                <a:cs typeface="Times New Roman"/>
              </a:rPr>
              <a:t>s = c * r</a:t>
            </a:r>
            <a:r>
              <a:rPr sz="2800" i="1" spc="-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75" i="1" spc="7" baseline="25525" dirty="0">
                <a:solidFill>
                  <a:prstClr val="black"/>
                </a:solidFill>
                <a:latin typeface="Times New Roman"/>
                <a:cs typeface="Times New Roman"/>
              </a:rPr>
              <a:t>γ</a:t>
            </a:r>
            <a:endParaRPr sz="2775" baseline="2552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420" y="4454905"/>
            <a:ext cx="3588385" cy="274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60" dirty="0">
                <a:solidFill>
                  <a:prstClr val="black"/>
                </a:solidFill>
                <a:latin typeface="Trebuchet MS"/>
                <a:cs typeface="Trebuchet MS"/>
              </a:rPr>
              <a:t>Map</a:t>
            </a:r>
            <a:r>
              <a:rPr sz="2800" spc="-5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prstClr val="black"/>
                </a:solidFill>
                <a:latin typeface="Trebuchet MS"/>
                <a:cs typeface="Trebuchet MS"/>
              </a:rPr>
              <a:t>narrow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range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of 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dark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values into 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wider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range of output 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values </a:t>
            </a:r>
            <a:r>
              <a:rPr sz="2800" spc="-75" dirty="0">
                <a:solidFill>
                  <a:prstClr val="black"/>
                </a:solidFill>
                <a:latin typeface="Trebuchet MS"/>
                <a:cs typeface="Trebuchet MS"/>
              </a:rPr>
              <a:t>or </a:t>
            </a:r>
            <a:r>
              <a:rPr sz="2800" spc="-155" dirty="0">
                <a:solidFill>
                  <a:prstClr val="black"/>
                </a:solidFill>
                <a:latin typeface="Trebuchet MS"/>
                <a:cs typeface="Trebuchet MS"/>
              </a:rPr>
              <a:t>vice</a:t>
            </a:r>
            <a:r>
              <a:rPr sz="2800" spc="-4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versa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715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Varying </a:t>
            </a:r>
            <a:r>
              <a:rPr sz="3200" spc="-315" dirty="0">
                <a:solidFill>
                  <a:prstClr val="black"/>
                </a:solidFill>
                <a:latin typeface="Trebuchet MS"/>
                <a:cs typeface="Trebuchet MS"/>
              </a:rPr>
              <a:t>γ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gives </a:t>
            </a:r>
            <a:r>
              <a:rPr sz="2800" spc="-13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800" spc="-5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whole  </a:t>
            </a:r>
            <a:r>
              <a:rPr sz="2800" spc="-150" dirty="0">
                <a:solidFill>
                  <a:prstClr val="black"/>
                </a:solidFill>
                <a:latin typeface="Trebuchet MS"/>
                <a:cs typeface="Trebuchet MS"/>
              </a:rPr>
              <a:t>family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800" spc="-3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prstClr val="black"/>
                </a:solidFill>
                <a:latin typeface="Trebuchet MS"/>
                <a:cs typeface="Trebuchet MS"/>
              </a:rPr>
              <a:t>curves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7117080"/>
            <a:ext cx="262127" cy="198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058" y="2083307"/>
            <a:ext cx="252729" cy="5035550"/>
          </a:xfrm>
          <a:custGeom>
            <a:avLst/>
            <a:gdLst/>
            <a:ahLst/>
            <a:cxnLst/>
            <a:rect l="l" t="t" r="r" b="b"/>
            <a:pathLst>
              <a:path w="252729" h="5035550">
                <a:moveTo>
                  <a:pt x="0" y="0"/>
                </a:moveTo>
                <a:lnTo>
                  <a:pt x="0" y="5035296"/>
                </a:lnTo>
                <a:lnTo>
                  <a:pt x="252222" y="5035296"/>
                </a:lnTo>
                <a:lnTo>
                  <a:pt x="252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076450"/>
            <a:ext cx="265430" cy="5048250"/>
          </a:xfrm>
          <a:custGeom>
            <a:avLst/>
            <a:gdLst/>
            <a:ahLst/>
            <a:cxnLst/>
            <a:rect l="l" t="t" r="r" b="b"/>
            <a:pathLst>
              <a:path w="265430" h="5048250">
                <a:moveTo>
                  <a:pt x="265176" y="5048250"/>
                </a:moveTo>
                <a:lnTo>
                  <a:pt x="265175" y="0"/>
                </a:lnTo>
                <a:lnTo>
                  <a:pt x="0" y="0"/>
                </a:lnTo>
                <a:lnTo>
                  <a:pt x="0" y="5048250"/>
                </a:lnTo>
                <a:lnTo>
                  <a:pt x="6858" y="5048250"/>
                </a:lnTo>
                <a:lnTo>
                  <a:pt x="6857" y="12954"/>
                </a:lnTo>
                <a:lnTo>
                  <a:pt x="12954" y="6857"/>
                </a:lnTo>
                <a:lnTo>
                  <a:pt x="12954" y="12954"/>
                </a:lnTo>
                <a:lnTo>
                  <a:pt x="252984" y="12954"/>
                </a:lnTo>
                <a:lnTo>
                  <a:pt x="252984" y="6857"/>
                </a:lnTo>
                <a:lnTo>
                  <a:pt x="259079" y="12954"/>
                </a:lnTo>
                <a:lnTo>
                  <a:pt x="259080" y="5048250"/>
                </a:lnTo>
                <a:lnTo>
                  <a:pt x="265176" y="5048250"/>
                </a:lnTo>
                <a:close/>
              </a:path>
              <a:path w="265430" h="5048250">
                <a:moveTo>
                  <a:pt x="12954" y="12954"/>
                </a:moveTo>
                <a:lnTo>
                  <a:pt x="12954" y="6857"/>
                </a:lnTo>
                <a:lnTo>
                  <a:pt x="6857" y="12954"/>
                </a:lnTo>
                <a:lnTo>
                  <a:pt x="12954" y="12954"/>
                </a:lnTo>
                <a:close/>
              </a:path>
              <a:path w="265430" h="5048250">
                <a:moveTo>
                  <a:pt x="12954" y="5036058"/>
                </a:moveTo>
                <a:lnTo>
                  <a:pt x="12954" y="12954"/>
                </a:lnTo>
                <a:lnTo>
                  <a:pt x="6857" y="12954"/>
                </a:lnTo>
                <a:lnTo>
                  <a:pt x="6858" y="5036058"/>
                </a:lnTo>
                <a:lnTo>
                  <a:pt x="12954" y="5036058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6858" y="5036058"/>
                </a:lnTo>
                <a:lnTo>
                  <a:pt x="12954" y="5042154"/>
                </a:lnTo>
                <a:lnTo>
                  <a:pt x="12954" y="5048250"/>
                </a:lnTo>
                <a:lnTo>
                  <a:pt x="252984" y="5048250"/>
                </a:lnTo>
                <a:lnTo>
                  <a:pt x="252984" y="5042154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12954" y="5048250"/>
                </a:moveTo>
                <a:lnTo>
                  <a:pt x="12954" y="5042154"/>
                </a:lnTo>
                <a:lnTo>
                  <a:pt x="6858" y="5036058"/>
                </a:lnTo>
                <a:lnTo>
                  <a:pt x="6858" y="5048250"/>
                </a:lnTo>
                <a:lnTo>
                  <a:pt x="12954" y="5048250"/>
                </a:lnTo>
                <a:close/>
              </a:path>
              <a:path w="265430" h="5048250">
                <a:moveTo>
                  <a:pt x="259079" y="12954"/>
                </a:moveTo>
                <a:lnTo>
                  <a:pt x="252984" y="6857"/>
                </a:lnTo>
                <a:lnTo>
                  <a:pt x="252984" y="12954"/>
                </a:lnTo>
                <a:lnTo>
                  <a:pt x="259079" y="12954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259079" y="12954"/>
                </a:lnTo>
                <a:lnTo>
                  <a:pt x="252984" y="12954"/>
                </a:lnTo>
                <a:lnTo>
                  <a:pt x="252984" y="5036058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259080" y="5048250"/>
                </a:moveTo>
                <a:lnTo>
                  <a:pt x="259080" y="5036058"/>
                </a:lnTo>
                <a:lnTo>
                  <a:pt x="252984" y="5042154"/>
                </a:lnTo>
                <a:lnTo>
                  <a:pt x="252984" y="5048250"/>
                </a:lnTo>
                <a:lnTo>
                  <a:pt x="259080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274" y="2163572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6329" y="3375152"/>
            <a:ext cx="13569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Old pixel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6600" y="2892551"/>
            <a:ext cx="843280" cy="464184"/>
          </a:xfrm>
          <a:custGeom>
            <a:avLst/>
            <a:gdLst/>
            <a:ahLst/>
            <a:cxnLst/>
            <a:rect l="l" t="t" r="r" b="b"/>
            <a:pathLst>
              <a:path w="843279" h="464185">
                <a:moveTo>
                  <a:pt x="115061" y="14478"/>
                </a:moveTo>
                <a:lnTo>
                  <a:pt x="114299" y="9144"/>
                </a:lnTo>
                <a:lnTo>
                  <a:pt x="114299" y="3810"/>
                </a:lnTo>
                <a:lnTo>
                  <a:pt x="109727" y="0"/>
                </a:lnTo>
                <a:lnTo>
                  <a:pt x="105155" y="0"/>
                </a:lnTo>
                <a:lnTo>
                  <a:pt x="0" y="3048"/>
                </a:lnTo>
                <a:lnTo>
                  <a:pt x="12191" y="23029"/>
                </a:lnTo>
                <a:lnTo>
                  <a:pt x="12191" y="20574"/>
                </a:lnTo>
                <a:lnTo>
                  <a:pt x="21335" y="3810"/>
                </a:lnTo>
                <a:lnTo>
                  <a:pt x="52928" y="20866"/>
                </a:lnTo>
                <a:lnTo>
                  <a:pt x="105155" y="19050"/>
                </a:lnTo>
                <a:lnTo>
                  <a:pt x="110489" y="19050"/>
                </a:lnTo>
                <a:lnTo>
                  <a:pt x="115061" y="14478"/>
                </a:lnTo>
                <a:close/>
              </a:path>
              <a:path w="843279" h="464185">
                <a:moveTo>
                  <a:pt x="52928" y="20866"/>
                </a:moveTo>
                <a:lnTo>
                  <a:pt x="21335" y="3810"/>
                </a:lnTo>
                <a:lnTo>
                  <a:pt x="12191" y="20574"/>
                </a:lnTo>
                <a:lnTo>
                  <a:pt x="17525" y="23451"/>
                </a:lnTo>
                <a:lnTo>
                  <a:pt x="17525" y="22098"/>
                </a:lnTo>
                <a:lnTo>
                  <a:pt x="25145" y="7620"/>
                </a:lnTo>
                <a:lnTo>
                  <a:pt x="33582" y="21539"/>
                </a:lnTo>
                <a:lnTo>
                  <a:pt x="52928" y="20866"/>
                </a:lnTo>
                <a:close/>
              </a:path>
              <a:path w="843279" h="464185">
                <a:moveTo>
                  <a:pt x="73913" y="86868"/>
                </a:moveTo>
                <a:lnTo>
                  <a:pt x="70865" y="83058"/>
                </a:lnTo>
                <a:lnTo>
                  <a:pt x="43101" y="37246"/>
                </a:lnTo>
                <a:lnTo>
                  <a:pt x="12191" y="20574"/>
                </a:lnTo>
                <a:lnTo>
                  <a:pt x="12191" y="23029"/>
                </a:lnTo>
                <a:lnTo>
                  <a:pt x="54863" y="92964"/>
                </a:lnTo>
                <a:lnTo>
                  <a:pt x="57149" y="96774"/>
                </a:lnTo>
                <a:lnTo>
                  <a:pt x="63245" y="98298"/>
                </a:lnTo>
                <a:lnTo>
                  <a:pt x="67817" y="96012"/>
                </a:lnTo>
                <a:lnTo>
                  <a:pt x="72389" y="92964"/>
                </a:lnTo>
                <a:lnTo>
                  <a:pt x="73913" y="86868"/>
                </a:lnTo>
                <a:close/>
              </a:path>
              <a:path w="843279" h="464185">
                <a:moveTo>
                  <a:pt x="33582" y="21539"/>
                </a:moveTo>
                <a:lnTo>
                  <a:pt x="25145" y="7620"/>
                </a:lnTo>
                <a:lnTo>
                  <a:pt x="17525" y="22098"/>
                </a:lnTo>
                <a:lnTo>
                  <a:pt x="33582" y="21539"/>
                </a:lnTo>
                <a:close/>
              </a:path>
              <a:path w="843279" h="464185">
                <a:moveTo>
                  <a:pt x="43101" y="37246"/>
                </a:moveTo>
                <a:lnTo>
                  <a:pt x="33582" y="21539"/>
                </a:lnTo>
                <a:lnTo>
                  <a:pt x="17525" y="22098"/>
                </a:lnTo>
                <a:lnTo>
                  <a:pt x="17525" y="23451"/>
                </a:lnTo>
                <a:lnTo>
                  <a:pt x="43101" y="37246"/>
                </a:lnTo>
                <a:close/>
              </a:path>
              <a:path w="843279" h="464185">
                <a:moveTo>
                  <a:pt x="842771" y="447294"/>
                </a:moveTo>
                <a:lnTo>
                  <a:pt x="52928" y="20866"/>
                </a:lnTo>
                <a:lnTo>
                  <a:pt x="33582" y="21539"/>
                </a:lnTo>
                <a:lnTo>
                  <a:pt x="43101" y="37246"/>
                </a:lnTo>
                <a:lnTo>
                  <a:pt x="834389" y="464058"/>
                </a:lnTo>
                <a:lnTo>
                  <a:pt x="842771" y="447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58517" y="2892551"/>
            <a:ext cx="329565" cy="751840"/>
          </a:xfrm>
          <a:custGeom>
            <a:avLst/>
            <a:gdLst/>
            <a:ahLst/>
            <a:cxnLst/>
            <a:rect l="l" t="t" r="r" b="b"/>
            <a:pathLst>
              <a:path w="329564" h="751839">
                <a:moveTo>
                  <a:pt x="302066" y="54171"/>
                </a:moveTo>
                <a:lnTo>
                  <a:pt x="299423" y="35175"/>
                </a:lnTo>
                <a:lnTo>
                  <a:pt x="284495" y="46696"/>
                </a:lnTo>
                <a:lnTo>
                  <a:pt x="0" y="744474"/>
                </a:lnTo>
                <a:lnTo>
                  <a:pt x="17525" y="751332"/>
                </a:lnTo>
                <a:lnTo>
                  <a:pt x="302066" y="54171"/>
                </a:lnTo>
                <a:close/>
              </a:path>
              <a:path w="329564" h="751839">
                <a:moveTo>
                  <a:pt x="329183" y="108966"/>
                </a:moveTo>
                <a:lnTo>
                  <a:pt x="313181" y="0"/>
                </a:lnTo>
                <a:lnTo>
                  <a:pt x="230885" y="64008"/>
                </a:lnTo>
                <a:lnTo>
                  <a:pt x="226313" y="67056"/>
                </a:lnTo>
                <a:lnTo>
                  <a:pt x="225551" y="73152"/>
                </a:lnTo>
                <a:lnTo>
                  <a:pt x="228599" y="76962"/>
                </a:lnTo>
                <a:lnTo>
                  <a:pt x="232409" y="81534"/>
                </a:lnTo>
                <a:lnTo>
                  <a:pt x="238505" y="82296"/>
                </a:lnTo>
                <a:lnTo>
                  <a:pt x="242315" y="79248"/>
                </a:lnTo>
                <a:lnTo>
                  <a:pt x="284495" y="46696"/>
                </a:lnTo>
                <a:lnTo>
                  <a:pt x="297941" y="13716"/>
                </a:lnTo>
                <a:lnTo>
                  <a:pt x="315467" y="21336"/>
                </a:lnTo>
                <a:lnTo>
                  <a:pt x="315467" y="114953"/>
                </a:lnTo>
                <a:lnTo>
                  <a:pt x="325373" y="113538"/>
                </a:lnTo>
                <a:lnTo>
                  <a:pt x="329183" y="108966"/>
                </a:lnTo>
                <a:close/>
              </a:path>
              <a:path w="329564" h="751839">
                <a:moveTo>
                  <a:pt x="315467" y="21336"/>
                </a:moveTo>
                <a:lnTo>
                  <a:pt x="297941" y="13716"/>
                </a:lnTo>
                <a:lnTo>
                  <a:pt x="284495" y="46696"/>
                </a:lnTo>
                <a:lnTo>
                  <a:pt x="297179" y="36907"/>
                </a:lnTo>
                <a:lnTo>
                  <a:pt x="297179" y="19050"/>
                </a:lnTo>
                <a:lnTo>
                  <a:pt x="312419" y="25146"/>
                </a:lnTo>
                <a:lnTo>
                  <a:pt x="312419" y="28803"/>
                </a:lnTo>
                <a:lnTo>
                  <a:pt x="315467" y="21336"/>
                </a:lnTo>
                <a:close/>
              </a:path>
              <a:path w="329564" h="751839">
                <a:moveTo>
                  <a:pt x="312419" y="25146"/>
                </a:moveTo>
                <a:lnTo>
                  <a:pt x="297179" y="19050"/>
                </a:lnTo>
                <a:lnTo>
                  <a:pt x="299423" y="35175"/>
                </a:lnTo>
                <a:lnTo>
                  <a:pt x="312419" y="25146"/>
                </a:lnTo>
                <a:close/>
              </a:path>
              <a:path w="329564" h="751839">
                <a:moveTo>
                  <a:pt x="299423" y="35175"/>
                </a:moveTo>
                <a:lnTo>
                  <a:pt x="297179" y="19050"/>
                </a:lnTo>
                <a:lnTo>
                  <a:pt x="297179" y="36907"/>
                </a:lnTo>
                <a:lnTo>
                  <a:pt x="299423" y="35175"/>
                </a:lnTo>
                <a:close/>
              </a:path>
              <a:path w="329564" h="751839">
                <a:moveTo>
                  <a:pt x="312419" y="28803"/>
                </a:moveTo>
                <a:lnTo>
                  <a:pt x="312419" y="25146"/>
                </a:lnTo>
                <a:lnTo>
                  <a:pt x="299423" y="35175"/>
                </a:lnTo>
                <a:lnTo>
                  <a:pt x="302066" y="54171"/>
                </a:lnTo>
                <a:lnTo>
                  <a:pt x="312419" y="28803"/>
                </a:lnTo>
                <a:close/>
              </a:path>
              <a:path w="329564" h="751839">
                <a:moveTo>
                  <a:pt x="315467" y="114953"/>
                </a:moveTo>
                <a:lnTo>
                  <a:pt x="315467" y="21336"/>
                </a:lnTo>
                <a:lnTo>
                  <a:pt x="302066" y="54171"/>
                </a:lnTo>
                <a:lnTo>
                  <a:pt x="309371" y="106680"/>
                </a:lnTo>
                <a:lnTo>
                  <a:pt x="310133" y="111252"/>
                </a:lnTo>
                <a:lnTo>
                  <a:pt x="314705" y="115062"/>
                </a:lnTo>
                <a:lnTo>
                  <a:pt x="315467" y="114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355" y="3660444"/>
            <a:ext cx="2611755" cy="5943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New pixel</a:t>
            </a:r>
            <a:r>
              <a:rPr sz="16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R="5080" algn="r">
              <a:spcBef>
                <a:spcPts val="32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Constant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85872" y="2892551"/>
            <a:ext cx="272415" cy="1068070"/>
          </a:xfrm>
          <a:custGeom>
            <a:avLst/>
            <a:gdLst/>
            <a:ahLst/>
            <a:cxnLst/>
            <a:rect l="l" t="t" r="r" b="b"/>
            <a:pathLst>
              <a:path w="272414" h="1068070">
                <a:moveTo>
                  <a:pt x="108204" y="81534"/>
                </a:moveTo>
                <a:lnTo>
                  <a:pt x="104394" y="77724"/>
                </a:lnTo>
                <a:lnTo>
                  <a:pt x="33528" y="0"/>
                </a:lnTo>
                <a:lnTo>
                  <a:pt x="1524" y="99822"/>
                </a:lnTo>
                <a:lnTo>
                  <a:pt x="0" y="104393"/>
                </a:lnTo>
                <a:lnTo>
                  <a:pt x="2286" y="109728"/>
                </a:lnTo>
                <a:lnTo>
                  <a:pt x="7620" y="111252"/>
                </a:lnTo>
                <a:lnTo>
                  <a:pt x="12192" y="113537"/>
                </a:lnTo>
                <a:lnTo>
                  <a:pt x="17526" y="110490"/>
                </a:lnTo>
                <a:lnTo>
                  <a:pt x="19050" y="105156"/>
                </a:lnTo>
                <a:lnTo>
                  <a:pt x="28194" y="77971"/>
                </a:lnTo>
                <a:lnTo>
                  <a:pt x="28194" y="20574"/>
                </a:lnTo>
                <a:lnTo>
                  <a:pt x="47244" y="16764"/>
                </a:lnTo>
                <a:lnTo>
                  <a:pt x="54713" y="51554"/>
                </a:lnTo>
                <a:lnTo>
                  <a:pt x="89916" y="89915"/>
                </a:lnTo>
                <a:lnTo>
                  <a:pt x="93726" y="94487"/>
                </a:lnTo>
                <a:lnTo>
                  <a:pt x="99822" y="94487"/>
                </a:lnTo>
                <a:lnTo>
                  <a:pt x="103632" y="90678"/>
                </a:lnTo>
                <a:lnTo>
                  <a:pt x="107442" y="87630"/>
                </a:lnTo>
                <a:lnTo>
                  <a:pt x="108204" y="81534"/>
                </a:lnTo>
                <a:close/>
              </a:path>
              <a:path w="272414" h="1068070">
                <a:moveTo>
                  <a:pt x="54713" y="51554"/>
                </a:moveTo>
                <a:lnTo>
                  <a:pt x="47244" y="16764"/>
                </a:lnTo>
                <a:lnTo>
                  <a:pt x="28194" y="20574"/>
                </a:lnTo>
                <a:lnTo>
                  <a:pt x="30480" y="31221"/>
                </a:lnTo>
                <a:lnTo>
                  <a:pt x="30480" y="25146"/>
                </a:lnTo>
                <a:lnTo>
                  <a:pt x="47244" y="21336"/>
                </a:lnTo>
                <a:lnTo>
                  <a:pt x="47244" y="43414"/>
                </a:lnTo>
                <a:lnTo>
                  <a:pt x="54713" y="51554"/>
                </a:lnTo>
                <a:close/>
              </a:path>
              <a:path w="272414" h="1068070">
                <a:moveTo>
                  <a:pt x="35715" y="55608"/>
                </a:moveTo>
                <a:lnTo>
                  <a:pt x="28194" y="20574"/>
                </a:lnTo>
                <a:lnTo>
                  <a:pt x="28194" y="77971"/>
                </a:lnTo>
                <a:lnTo>
                  <a:pt x="35715" y="55608"/>
                </a:lnTo>
                <a:close/>
              </a:path>
              <a:path w="272414" h="1068070">
                <a:moveTo>
                  <a:pt x="47244" y="21336"/>
                </a:moveTo>
                <a:lnTo>
                  <a:pt x="30480" y="25146"/>
                </a:lnTo>
                <a:lnTo>
                  <a:pt x="41809" y="37492"/>
                </a:lnTo>
                <a:lnTo>
                  <a:pt x="47244" y="21336"/>
                </a:lnTo>
                <a:close/>
              </a:path>
              <a:path w="272414" h="1068070">
                <a:moveTo>
                  <a:pt x="41809" y="37492"/>
                </a:moveTo>
                <a:lnTo>
                  <a:pt x="30480" y="25146"/>
                </a:lnTo>
                <a:lnTo>
                  <a:pt x="30480" y="31221"/>
                </a:lnTo>
                <a:lnTo>
                  <a:pt x="35715" y="55608"/>
                </a:lnTo>
                <a:lnTo>
                  <a:pt x="41809" y="37492"/>
                </a:lnTo>
                <a:close/>
              </a:path>
              <a:path w="272414" h="1068070">
                <a:moveTo>
                  <a:pt x="272034" y="1063752"/>
                </a:moveTo>
                <a:lnTo>
                  <a:pt x="54713" y="51554"/>
                </a:lnTo>
                <a:lnTo>
                  <a:pt x="41809" y="37492"/>
                </a:lnTo>
                <a:lnTo>
                  <a:pt x="35715" y="55608"/>
                </a:lnTo>
                <a:lnTo>
                  <a:pt x="252984" y="1067562"/>
                </a:lnTo>
                <a:lnTo>
                  <a:pt x="272034" y="1063752"/>
                </a:lnTo>
                <a:close/>
              </a:path>
              <a:path w="272414" h="1068070">
                <a:moveTo>
                  <a:pt x="47244" y="43414"/>
                </a:moveTo>
                <a:lnTo>
                  <a:pt x="47244" y="21336"/>
                </a:lnTo>
                <a:lnTo>
                  <a:pt x="41809" y="37492"/>
                </a:lnTo>
                <a:lnTo>
                  <a:pt x="47244" y="434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1002" y="2355595"/>
            <a:ext cx="601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Power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76828" y="2483357"/>
            <a:ext cx="803910" cy="205740"/>
          </a:xfrm>
          <a:custGeom>
            <a:avLst/>
            <a:gdLst/>
            <a:ahLst/>
            <a:cxnLst/>
            <a:rect l="l" t="t" r="r" b="b"/>
            <a:pathLst>
              <a:path w="803910" h="205739">
                <a:moveTo>
                  <a:pt x="95250" y="111252"/>
                </a:moveTo>
                <a:lnTo>
                  <a:pt x="95250" y="105156"/>
                </a:lnTo>
                <a:lnTo>
                  <a:pt x="91440" y="101346"/>
                </a:lnTo>
                <a:lnTo>
                  <a:pt x="88392" y="97536"/>
                </a:lnTo>
                <a:lnTo>
                  <a:pt x="82295" y="96774"/>
                </a:lnTo>
                <a:lnTo>
                  <a:pt x="78486" y="100584"/>
                </a:lnTo>
                <a:lnTo>
                  <a:pt x="0" y="169926"/>
                </a:lnTo>
                <a:lnTo>
                  <a:pt x="16764" y="175599"/>
                </a:lnTo>
                <a:lnTo>
                  <a:pt x="16764" y="156972"/>
                </a:lnTo>
                <a:lnTo>
                  <a:pt x="50588" y="150193"/>
                </a:lnTo>
                <a:lnTo>
                  <a:pt x="90678" y="114300"/>
                </a:lnTo>
                <a:lnTo>
                  <a:pt x="95250" y="111252"/>
                </a:lnTo>
                <a:close/>
              </a:path>
              <a:path w="803910" h="205739">
                <a:moveTo>
                  <a:pt x="50588" y="150193"/>
                </a:moveTo>
                <a:lnTo>
                  <a:pt x="16764" y="156972"/>
                </a:lnTo>
                <a:lnTo>
                  <a:pt x="20573" y="175260"/>
                </a:lnTo>
                <a:lnTo>
                  <a:pt x="22098" y="174956"/>
                </a:lnTo>
                <a:lnTo>
                  <a:pt x="22098" y="156972"/>
                </a:lnTo>
                <a:lnTo>
                  <a:pt x="37155" y="162221"/>
                </a:lnTo>
                <a:lnTo>
                  <a:pt x="50588" y="150193"/>
                </a:lnTo>
                <a:close/>
              </a:path>
              <a:path w="803910" h="205739">
                <a:moveTo>
                  <a:pt x="112776" y="192786"/>
                </a:moveTo>
                <a:lnTo>
                  <a:pt x="110490" y="187452"/>
                </a:lnTo>
                <a:lnTo>
                  <a:pt x="105156" y="185928"/>
                </a:lnTo>
                <a:lnTo>
                  <a:pt x="54913" y="168412"/>
                </a:lnTo>
                <a:lnTo>
                  <a:pt x="20573" y="175260"/>
                </a:lnTo>
                <a:lnTo>
                  <a:pt x="16764" y="156972"/>
                </a:lnTo>
                <a:lnTo>
                  <a:pt x="16764" y="175599"/>
                </a:lnTo>
                <a:lnTo>
                  <a:pt x="99059" y="203454"/>
                </a:lnTo>
                <a:lnTo>
                  <a:pt x="103631" y="205740"/>
                </a:lnTo>
                <a:lnTo>
                  <a:pt x="109728" y="202692"/>
                </a:lnTo>
                <a:lnTo>
                  <a:pt x="111251" y="198120"/>
                </a:lnTo>
                <a:lnTo>
                  <a:pt x="112776" y="192786"/>
                </a:lnTo>
                <a:close/>
              </a:path>
              <a:path w="803910" h="205739">
                <a:moveTo>
                  <a:pt x="37155" y="162221"/>
                </a:moveTo>
                <a:lnTo>
                  <a:pt x="22098" y="156972"/>
                </a:lnTo>
                <a:lnTo>
                  <a:pt x="25145" y="172974"/>
                </a:lnTo>
                <a:lnTo>
                  <a:pt x="37155" y="162221"/>
                </a:lnTo>
                <a:close/>
              </a:path>
              <a:path w="803910" h="205739">
                <a:moveTo>
                  <a:pt x="54913" y="168412"/>
                </a:moveTo>
                <a:lnTo>
                  <a:pt x="37155" y="162221"/>
                </a:lnTo>
                <a:lnTo>
                  <a:pt x="25145" y="172974"/>
                </a:lnTo>
                <a:lnTo>
                  <a:pt x="22098" y="156972"/>
                </a:lnTo>
                <a:lnTo>
                  <a:pt x="22098" y="174956"/>
                </a:lnTo>
                <a:lnTo>
                  <a:pt x="54913" y="168412"/>
                </a:lnTo>
                <a:close/>
              </a:path>
              <a:path w="803910" h="205739">
                <a:moveTo>
                  <a:pt x="803910" y="19050"/>
                </a:moveTo>
                <a:lnTo>
                  <a:pt x="800100" y="0"/>
                </a:lnTo>
                <a:lnTo>
                  <a:pt x="50588" y="150193"/>
                </a:lnTo>
                <a:lnTo>
                  <a:pt x="37155" y="162221"/>
                </a:lnTo>
                <a:lnTo>
                  <a:pt x="54913" y="168412"/>
                </a:lnTo>
                <a:lnTo>
                  <a:pt x="80391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8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811784"/>
            <a:ext cx="3834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Power </a:t>
            </a:r>
            <a:r>
              <a:rPr sz="3600" spc="-250" dirty="0"/>
              <a:t>Law</a:t>
            </a:r>
            <a:r>
              <a:rPr sz="3600" spc="-425" dirty="0"/>
              <a:t> </a:t>
            </a:r>
            <a:r>
              <a:rPr sz="3600" spc="-220" dirty="0"/>
              <a:t>Example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350329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75" dirty="0">
                <a:solidFill>
                  <a:prstClr val="black"/>
                </a:solidFill>
                <a:latin typeface="Trebuchet MS"/>
                <a:cs typeface="Trebuchet MS"/>
              </a:rPr>
              <a:t>Magnetic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Resonance  </a:t>
            </a:r>
            <a:r>
              <a:rPr sz="2800" spc="-15" dirty="0">
                <a:solidFill>
                  <a:prstClr val="black"/>
                </a:solidFill>
                <a:latin typeface="Trebuchet MS"/>
                <a:cs typeface="Trebuchet MS"/>
              </a:rPr>
              <a:t>(MR) </a:t>
            </a:r>
            <a:r>
              <a:rPr sz="2800" spc="-125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2800" spc="-10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800" spc="-5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prstClr val="black"/>
                </a:solidFill>
                <a:latin typeface="Trebuchet MS"/>
                <a:cs typeface="Trebuchet MS"/>
              </a:rPr>
              <a:t>fractured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700">
              <a:spcBef>
                <a:spcPts val="670"/>
              </a:spcBef>
            </a:pPr>
            <a:r>
              <a:rPr sz="2800" spc="-85" dirty="0">
                <a:solidFill>
                  <a:prstClr val="black"/>
                </a:solidFill>
                <a:latin typeface="Trebuchet MS"/>
                <a:cs typeface="Trebuchet MS"/>
              </a:rPr>
              <a:t>human</a:t>
            </a:r>
            <a:r>
              <a:rPr sz="2800" spc="-2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prstClr val="black"/>
                </a:solidFill>
                <a:latin typeface="Trebuchet MS"/>
                <a:cs typeface="Trebuchet MS"/>
              </a:rPr>
              <a:t>spine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4" y="4661408"/>
            <a:ext cx="3516629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130" dirty="0">
                <a:solidFill>
                  <a:prstClr val="black"/>
                </a:solidFill>
                <a:latin typeface="Trebuchet MS"/>
                <a:cs typeface="Trebuchet MS"/>
              </a:rPr>
              <a:t>Different </a:t>
            </a:r>
            <a:r>
              <a:rPr sz="2800" spc="-95" dirty="0">
                <a:solidFill>
                  <a:prstClr val="black"/>
                </a:solidFill>
                <a:latin typeface="Trebuchet MS"/>
                <a:cs typeface="Trebuchet MS"/>
              </a:rPr>
              <a:t>power</a:t>
            </a:r>
            <a:r>
              <a:rPr sz="2800" spc="-3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prstClr val="black"/>
                </a:solidFill>
                <a:latin typeface="Trebuchet MS"/>
                <a:cs typeface="Trebuchet MS"/>
              </a:rPr>
              <a:t>values  </a:t>
            </a:r>
            <a:r>
              <a:rPr sz="2800" spc="-120" dirty="0">
                <a:solidFill>
                  <a:prstClr val="black"/>
                </a:solidFill>
                <a:latin typeface="Trebuchet MS"/>
                <a:cs typeface="Trebuchet MS"/>
              </a:rPr>
              <a:t>highlight </a:t>
            </a:r>
            <a:r>
              <a:rPr sz="2800" spc="-140" dirty="0">
                <a:solidFill>
                  <a:prstClr val="black"/>
                </a:solidFill>
                <a:latin typeface="Trebuchet MS"/>
                <a:cs typeface="Trebuchet MS"/>
              </a:rPr>
              <a:t>different  </a:t>
            </a:r>
            <a:r>
              <a:rPr sz="2800" spc="-135" dirty="0">
                <a:solidFill>
                  <a:prstClr val="black"/>
                </a:solidFill>
                <a:latin typeface="Trebuchet MS"/>
                <a:cs typeface="Trebuchet MS"/>
              </a:rPr>
              <a:t>details</a:t>
            </a:r>
            <a:endParaRPr sz="2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8467" y="1822836"/>
            <a:ext cx="1608918" cy="2133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91628" y="1799082"/>
            <a:ext cx="1641348" cy="2158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6813" y="5149417"/>
            <a:ext cx="1613620" cy="2118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8705" y="4705170"/>
            <a:ext cx="1616382" cy="2118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70726" y="2452877"/>
            <a:ext cx="1076960" cy="849630"/>
          </a:xfrm>
          <a:custGeom>
            <a:avLst/>
            <a:gdLst/>
            <a:ahLst/>
            <a:cxnLst/>
            <a:rect l="l" t="t" r="r" b="b"/>
            <a:pathLst>
              <a:path w="1076959" h="849629">
                <a:moveTo>
                  <a:pt x="807720" y="637032"/>
                </a:moveTo>
                <a:lnTo>
                  <a:pt x="807720" y="212598"/>
                </a:lnTo>
                <a:lnTo>
                  <a:pt x="0" y="212598"/>
                </a:lnTo>
                <a:lnTo>
                  <a:pt x="0" y="637032"/>
                </a:lnTo>
                <a:lnTo>
                  <a:pt x="807720" y="637032"/>
                </a:lnTo>
                <a:close/>
              </a:path>
              <a:path w="1076959" h="849629">
                <a:moveTo>
                  <a:pt x="1076706" y="425196"/>
                </a:moveTo>
                <a:lnTo>
                  <a:pt x="807720" y="0"/>
                </a:lnTo>
                <a:lnTo>
                  <a:pt x="807720" y="849630"/>
                </a:lnTo>
                <a:lnTo>
                  <a:pt x="1076706" y="425196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4630" y="2430779"/>
            <a:ext cx="1090930" cy="894080"/>
          </a:xfrm>
          <a:custGeom>
            <a:avLst/>
            <a:gdLst/>
            <a:ahLst/>
            <a:cxnLst/>
            <a:rect l="l" t="t" r="r" b="b"/>
            <a:pathLst>
              <a:path w="1090929" h="894079">
                <a:moveTo>
                  <a:pt x="813816" y="228599"/>
                </a:moveTo>
                <a:lnTo>
                  <a:pt x="0" y="228600"/>
                </a:lnTo>
                <a:lnTo>
                  <a:pt x="0" y="665226"/>
                </a:lnTo>
                <a:lnTo>
                  <a:pt x="6095" y="665226"/>
                </a:lnTo>
                <a:lnTo>
                  <a:pt x="6096" y="240792"/>
                </a:lnTo>
                <a:lnTo>
                  <a:pt x="12954" y="234696"/>
                </a:lnTo>
                <a:lnTo>
                  <a:pt x="12953" y="240792"/>
                </a:lnTo>
                <a:lnTo>
                  <a:pt x="806958" y="240791"/>
                </a:lnTo>
                <a:lnTo>
                  <a:pt x="806958" y="234695"/>
                </a:lnTo>
                <a:lnTo>
                  <a:pt x="813816" y="228599"/>
                </a:lnTo>
                <a:close/>
              </a:path>
              <a:path w="1090929" h="894079">
                <a:moveTo>
                  <a:pt x="12954" y="240792"/>
                </a:moveTo>
                <a:lnTo>
                  <a:pt x="12954" y="234696"/>
                </a:lnTo>
                <a:lnTo>
                  <a:pt x="6096" y="240792"/>
                </a:lnTo>
                <a:lnTo>
                  <a:pt x="12954" y="240792"/>
                </a:lnTo>
                <a:close/>
              </a:path>
              <a:path w="1090929" h="894079">
                <a:moveTo>
                  <a:pt x="12954" y="653034"/>
                </a:moveTo>
                <a:lnTo>
                  <a:pt x="12954" y="240792"/>
                </a:lnTo>
                <a:lnTo>
                  <a:pt x="6096" y="240792"/>
                </a:lnTo>
                <a:lnTo>
                  <a:pt x="6096" y="653034"/>
                </a:lnTo>
                <a:lnTo>
                  <a:pt x="12954" y="653034"/>
                </a:lnTo>
                <a:close/>
              </a:path>
              <a:path w="1090929" h="894079">
                <a:moveTo>
                  <a:pt x="819912" y="849882"/>
                </a:moveTo>
                <a:lnTo>
                  <a:pt x="819912" y="653033"/>
                </a:lnTo>
                <a:lnTo>
                  <a:pt x="6096" y="653034"/>
                </a:lnTo>
                <a:lnTo>
                  <a:pt x="12954" y="659130"/>
                </a:lnTo>
                <a:lnTo>
                  <a:pt x="12954" y="665226"/>
                </a:lnTo>
                <a:lnTo>
                  <a:pt x="806958" y="665226"/>
                </a:lnTo>
                <a:lnTo>
                  <a:pt x="806958" y="659129"/>
                </a:lnTo>
                <a:lnTo>
                  <a:pt x="813816" y="665226"/>
                </a:lnTo>
                <a:lnTo>
                  <a:pt x="813816" y="859501"/>
                </a:lnTo>
                <a:lnTo>
                  <a:pt x="819912" y="849882"/>
                </a:lnTo>
                <a:close/>
              </a:path>
              <a:path w="1090929" h="894079">
                <a:moveTo>
                  <a:pt x="12954" y="665226"/>
                </a:moveTo>
                <a:lnTo>
                  <a:pt x="12954" y="659130"/>
                </a:lnTo>
                <a:lnTo>
                  <a:pt x="6096" y="653034"/>
                </a:lnTo>
                <a:lnTo>
                  <a:pt x="6095" y="665226"/>
                </a:lnTo>
                <a:lnTo>
                  <a:pt x="12954" y="665226"/>
                </a:lnTo>
                <a:close/>
              </a:path>
              <a:path w="1090929" h="894079">
                <a:moveTo>
                  <a:pt x="1090422" y="447294"/>
                </a:moveTo>
                <a:lnTo>
                  <a:pt x="806958" y="0"/>
                </a:lnTo>
                <a:lnTo>
                  <a:pt x="806958" y="228599"/>
                </a:lnTo>
                <a:lnTo>
                  <a:pt x="808482" y="228599"/>
                </a:lnTo>
                <a:lnTo>
                  <a:pt x="808482" y="25907"/>
                </a:lnTo>
                <a:lnTo>
                  <a:pt x="819912" y="22097"/>
                </a:lnTo>
                <a:lnTo>
                  <a:pt x="819912" y="43943"/>
                </a:lnTo>
                <a:lnTo>
                  <a:pt x="1075294" y="446912"/>
                </a:lnTo>
                <a:lnTo>
                  <a:pt x="1077468" y="443484"/>
                </a:lnTo>
                <a:lnTo>
                  <a:pt x="1077468" y="467700"/>
                </a:lnTo>
                <a:lnTo>
                  <a:pt x="1090422" y="447294"/>
                </a:lnTo>
                <a:close/>
              </a:path>
              <a:path w="1090929" h="894079">
                <a:moveTo>
                  <a:pt x="813816" y="240791"/>
                </a:moveTo>
                <a:lnTo>
                  <a:pt x="813816" y="228599"/>
                </a:lnTo>
                <a:lnTo>
                  <a:pt x="806958" y="234695"/>
                </a:lnTo>
                <a:lnTo>
                  <a:pt x="806958" y="240791"/>
                </a:lnTo>
                <a:lnTo>
                  <a:pt x="813816" y="240791"/>
                </a:lnTo>
                <a:close/>
              </a:path>
              <a:path w="1090929" h="894079">
                <a:moveTo>
                  <a:pt x="813816" y="665226"/>
                </a:moveTo>
                <a:lnTo>
                  <a:pt x="806958" y="659129"/>
                </a:lnTo>
                <a:lnTo>
                  <a:pt x="806958" y="665226"/>
                </a:lnTo>
                <a:lnTo>
                  <a:pt x="813816" y="665226"/>
                </a:lnTo>
                <a:close/>
              </a:path>
              <a:path w="1090929" h="894079">
                <a:moveTo>
                  <a:pt x="813816" y="859501"/>
                </a:moveTo>
                <a:lnTo>
                  <a:pt x="813816" y="665226"/>
                </a:lnTo>
                <a:lnTo>
                  <a:pt x="806958" y="665226"/>
                </a:lnTo>
                <a:lnTo>
                  <a:pt x="806958" y="893826"/>
                </a:lnTo>
                <a:lnTo>
                  <a:pt x="808482" y="891425"/>
                </a:lnTo>
                <a:lnTo>
                  <a:pt x="808482" y="867918"/>
                </a:lnTo>
                <a:lnTo>
                  <a:pt x="813816" y="859501"/>
                </a:lnTo>
                <a:close/>
              </a:path>
              <a:path w="1090929" h="894079">
                <a:moveTo>
                  <a:pt x="819912" y="43943"/>
                </a:moveTo>
                <a:lnTo>
                  <a:pt x="819912" y="22097"/>
                </a:lnTo>
                <a:lnTo>
                  <a:pt x="808482" y="25907"/>
                </a:lnTo>
                <a:lnTo>
                  <a:pt x="819912" y="43943"/>
                </a:lnTo>
                <a:close/>
              </a:path>
              <a:path w="1090929" h="894079">
                <a:moveTo>
                  <a:pt x="819912" y="240791"/>
                </a:moveTo>
                <a:lnTo>
                  <a:pt x="819912" y="43943"/>
                </a:lnTo>
                <a:lnTo>
                  <a:pt x="808482" y="25907"/>
                </a:lnTo>
                <a:lnTo>
                  <a:pt x="808482" y="228599"/>
                </a:lnTo>
                <a:lnTo>
                  <a:pt x="813816" y="228599"/>
                </a:lnTo>
                <a:lnTo>
                  <a:pt x="813816" y="240791"/>
                </a:lnTo>
                <a:lnTo>
                  <a:pt x="819912" y="240791"/>
                </a:lnTo>
                <a:close/>
              </a:path>
              <a:path w="1090929" h="894079">
                <a:moveTo>
                  <a:pt x="1077468" y="467700"/>
                </a:moveTo>
                <a:lnTo>
                  <a:pt x="1077468" y="450341"/>
                </a:lnTo>
                <a:lnTo>
                  <a:pt x="1075294" y="446913"/>
                </a:lnTo>
                <a:lnTo>
                  <a:pt x="808482" y="867918"/>
                </a:lnTo>
                <a:lnTo>
                  <a:pt x="819912" y="871727"/>
                </a:lnTo>
                <a:lnTo>
                  <a:pt x="819912" y="873419"/>
                </a:lnTo>
                <a:lnTo>
                  <a:pt x="1077468" y="467700"/>
                </a:lnTo>
                <a:close/>
              </a:path>
              <a:path w="1090929" h="894079">
                <a:moveTo>
                  <a:pt x="819912" y="873419"/>
                </a:moveTo>
                <a:lnTo>
                  <a:pt x="819912" y="871727"/>
                </a:lnTo>
                <a:lnTo>
                  <a:pt x="808482" y="867918"/>
                </a:lnTo>
                <a:lnTo>
                  <a:pt x="808482" y="891425"/>
                </a:lnTo>
                <a:lnTo>
                  <a:pt x="819912" y="873419"/>
                </a:lnTo>
                <a:close/>
              </a:path>
              <a:path w="1090929" h="894079">
                <a:moveTo>
                  <a:pt x="1077468" y="450341"/>
                </a:moveTo>
                <a:lnTo>
                  <a:pt x="1077468" y="443484"/>
                </a:lnTo>
                <a:lnTo>
                  <a:pt x="1075294" y="446913"/>
                </a:lnTo>
                <a:lnTo>
                  <a:pt x="1077468" y="450341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3661" y="2651252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i="1" spc="-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s </a:t>
            </a:r>
            <a:r>
              <a:rPr sz="2700" b="1" i="1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= </a:t>
            </a:r>
            <a:r>
              <a:rPr sz="2700" b="1" i="1" spc="-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700" b="1" i="1" spc="-12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200" b="1" i="1" dirty="0">
                <a:solidFill>
                  <a:srgbClr val="0033CC"/>
                </a:solidFill>
                <a:latin typeface="Times New Roman"/>
                <a:cs typeface="Times New Roman"/>
              </a:rPr>
              <a:t>0.6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0659" y="4007358"/>
            <a:ext cx="848994" cy="1076325"/>
          </a:xfrm>
          <a:custGeom>
            <a:avLst/>
            <a:gdLst/>
            <a:ahLst/>
            <a:cxnLst/>
            <a:rect l="l" t="t" r="r" b="b"/>
            <a:pathLst>
              <a:path w="848995" h="1076325">
                <a:moveTo>
                  <a:pt x="848867" y="806958"/>
                </a:moveTo>
                <a:lnTo>
                  <a:pt x="637031" y="806958"/>
                </a:lnTo>
                <a:lnTo>
                  <a:pt x="637031" y="0"/>
                </a:lnTo>
                <a:lnTo>
                  <a:pt x="211835" y="0"/>
                </a:lnTo>
                <a:lnTo>
                  <a:pt x="211835" y="806958"/>
                </a:lnTo>
                <a:lnTo>
                  <a:pt x="0" y="806958"/>
                </a:lnTo>
                <a:lnTo>
                  <a:pt x="424433" y="1075944"/>
                </a:lnTo>
                <a:lnTo>
                  <a:pt x="848867" y="80695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8561" y="4000500"/>
            <a:ext cx="893444" cy="1090930"/>
          </a:xfrm>
          <a:custGeom>
            <a:avLst/>
            <a:gdLst/>
            <a:ahLst/>
            <a:cxnLst/>
            <a:rect l="l" t="t" r="r" b="b"/>
            <a:pathLst>
              <a:path w="893445" h="1090929">
                <a:moveTo>
                  <a:pt x="233934" y="807720"/>
                </a:moveTo>
                <a:lnTo>
                  <a:pt x="0" y="807720"/>
                </a:lnTo>
                <a:lnTo>
                  <a:pt x="22098" y="821710"/>
                </a:lnTo>
                <a:lnTo>
                  <a:pt x="22098" y="820674"/>
                </a:lnTo>
                <a:lnTo>
                  <a:pt x="25146" y="808482"/>
                </a:lnTo>
                <a:lnTo>
                  <a:pt x="44383" y="820674"/>
                </a:lnTo>
                <a:lnTo>
                  <a:pt x="227838" y="820674"/>
                </a:lnTo>
                <a:lnTo>
                  <a:pt x="227838" y="813816"/>
                </a:lnTo>
                <a:lnTo>
                  <a:pt x="233934" y="807720"/>
                </a:lnTo>
                <a:close/>
              </a:path>
              <a:path w="893445" h="1090929">
                <a:moveTo>
                  <a:pt x="44383" y="820674"/>
                </a:moveTo>
                <a:lnTo>
                  <a:pt x="25146" y="808482"/>
                </a:lnTo>
                <a:lnTo>
                  <a:pt x="22098" y="820674"/>
                </a:lnTo>
                <a:lnTo>
                  <a:pt x="44383" y="820674"/>
                </a:lnTo>
                <a:close/>
              </a:path>
              <a:path w="893445" h="1090929">
                <a:moveTo>
                  <a:pt x="446154" y="1075296"/>
                </a:moveTo>
                <a:lnTo>
                  <a:pt x="44383" y="820674"/>
                </a:lnTo>
                <a:lnTo>
                  <a:pt x="22098" y="820674"/>
                </a:lnTo>
                <a:lnTo>
                  <a:pt x="22098" y="821710"/>
                </a:lnTo>
                <a:lnTo>
                  <a:pt x="442722" y="1088009"/>
                </a:lnTo>
                <a:lnTo>
                  <a:pt x="442722" y="1077468"/>
                </a:lnTo>
                <a:lnTo>
                  <a:pt x="446154" y="1075296"/>
                </a:lnTo>
                <a:close/>
              </a:path>
              <a:path w="893445" h="1090929">
                <a:moveTo>
                  <a:pt x="665226" y="807720"/>
                </a:moveTo>
                <a:lnTo>
                  <a:pt x="665226" y="0"/>
                </a:lnTo>
                <a:lnTo>
                  <a:pt x="227837" y="0"/>
                </a:lnTo>
                <a:lnTo>
                  <a:pt x="227838" y="807720"/>
                </a:lnTo>
                <a:lnTo>
                  <a:pt x="233934" y="807720"/>
                </a:lnTo>
                <a:lnTo>
                  <a:pt x="233933" y="12954"/>
                </a:lnTo>
                <a:lnTo>
                  <a:pt x="240791" y="6858"/>
                </a:lnTo>
                <a:lnTo>
                  <a:pt x="240791" y="12954"/>
                </a:lnTo>
                <a:lnTo>
                  <a:pt x="652271" y="12954"/>
                </a:lnTo>
                <a:lnTo>
                  <a:pt x="652271" y="6858"/>
                </a:lnTo>
                <a:lnTo>
                  <a:pt x="659130" y="12954"/>
                </a:lnTo>
                <a:lnTo>
                  <a:pt x="659130" y="807720"/>
                </a:lnTo>
                <a:lnTo>
                  <a:pt x="665226" y="807720"/>
                </a:lnTo>
                <a:close/>
              </a:path>
              <a:path w="893445" h="1090929">
                <a:moveTo>
                  <a:pt x="240791" y="820674"/>
                </a:moveTo>
                <a:lnTo>
                  <a:pt x="240791" y="12954"/>
                </a:lnTo>
                <a:lnTo>
                  <a:pt x="233933" y="12954"/>
                </a:lnTo>
                <a:lnTo>
                  <a:pt x="233934" y="807720"/>
                </a:lnTo>
                <a:lnTo>
                  <a:pt x="227838" y="813816"/>
                </a:lnTo>
                <a:lnTo>
                  <a:pt x="227838" y="820674"/>
                </a:lnTo>
                <a:lnTo>
                  <a:pt x="240791" y="820674"/>
                </a:lnTo>
                <a:close/>
              </a:path>
              <a:path w="893445" h="1090929">
                <a:moveTo>
                  <a:pt x="240791" y="12954"/>
                </a:moveTo>
                <a:lnTo>
                  <a:pt x="240791" y="6858"/>
                </a:lnTo>
                <a:lnTo>
                  <a:pt x="233933" y="12954"/>
                </a:lnTo>
                <a:lnTo>
                  <a:pt x="240791" y="12954"/>
                </a:lnTo>
                <a:close/>
              </a:path>
              <a:path w="893445" h="1090929">
                <a:moveTo>
                  <a:pt x="449580" y="1077468"/>
                </a:moveTo>
                <a:lnTo>
                  <a:pt x="446154" y="1075296"/>
                </a:lnTo>
                <a:lnTo>
                  <a:pt x="442722" y="1077468"/>
                </a:lnTo>
                <a:lnTo>
                  <a:pt x="449580" y="1077468"/>
                </a:lnTo>
                <a:close/>
              </a:path>
              <a:path w="893445" h="1090929">
                <a:moveTo>
                  <a:pt x="449580" y="1088492"/>
                </a:moveTo>
                <a:lnTo>
                  <a:pt x="449580" y="1077468"/>
                </a:lnTo>
                <a:lnTo>
                  <a:pt x="442722" y="1077468"/>
                </a:lnTo>
                <a:lnTo>
                  <a:pt x="442722" y="1088009"/>
                </a:lnTo>
                <a:lnTo>
                  <a:pt x="446531" y="1090422"/>
                </a:lnTo>
                <a:lnTo>
                  <a:pt x="449580" y="1088492"/>
                </a:lnTo>
                <a:close/>
              </a:path>
              <a:path w="893445" h="1090929">
                <a:moveTo>
                  <a:pt x="870966" y="821710"/>
                </a:moveTo>
                <a:lnTo>
                  <a:pt x="870966" y="820674"/>
                </a:lnTo>
                <a:lnTo>
                  <a:pt x="848645" y="820674"/>
                </a:lnTo>
                <a:lnTo>
                  <a:pt x="446154" y="1075296"/>
                </a:lnTo>
                <a:lnTo>
                  <a:pt x="449580" y="1077468"/>
                </a:lnTo>
                <a:lnTo>
                  <a:pt x="449580" y="1088492"/>
                </a:lnTo>
                <a:lnTo>
                  <a:pt x="870966" y="821710"/>
                </a:lnTo>
                <a:close/>
              </a:path>
              <a:path w="893445" h="1090929">
                <a:moveTo>
                  <a:pt x="659130" y="12954"/>
                </a:moveTo>
                <a:lnTo>
                  <a:pt x="652271" y="6858"/>
                </a:lnTo>
                <a:lnTo>
                  <a:pt x="652271" y="12954"/>
                </a:lnTo>
                <a:lnTo>
                  <a:pt x="659130" y="12954"/>
                </a:lnTo>
                <a:close/>
              </a:path>
              <a:path w="893445" h="1090929">
                <a:moveTo>
                  <a:pt x="665226" y="820674"/>
                </a:moveTo>
                <a:lnTo>
                  <a:pt x="665226" y="813816"/>
                </a:lnTo>
                <a:lnTo>
                  <a:pt x="659130" y="807720"/>
                </a:lnTo>
                <a:lnTo>
                  <a:pt x="659130" y="12954"/>
                </a:lnTo>
                <a:lnTo>
                  <a:pt x="652271" y="12954"/>
                </a:lnTo>
                <a:lnTo>
                  <a:pt x="652272" y="820674"/>
                </a:lnTo>
                <a:lnTo>
                  <a:pt x="665226" y="820674"/>
                </a:lnTo>
                <a:close/>
              </a:path>
              <a:path w="893445" h="1090929">
                <a:moveTo>
                  <a:pt x="893063" y="807720"/>
                </a:moveTo>
                <a:lnTo>
                  <a:pt x="659130" y="807720"/>
                </a:lnTo>
                <a:lnTo>
                  <a:pt x="665226" y="813816"/>
                </a:lnTo>
                <a:lnTo>
                  <a:pt x="665226" y="820674"/>
                </a:lnTo>
                <a:lnTo>
                  <a:pt x="848645" y="820674"/>
                </a:lnTo>
                <a:lnTo>
                  <a:pt x="867918" y="808482"/>
                </a:lnTo>
                <a:lnTo>
                  <a:pt x="870966" y="820674"/>
                </a:lnTo>
                <a:lnTo>
                  <a:pt x="870966" y="821710"/>
                </a:lnTo>
                <a:lnTo>
                  <a:pt x="893063" y="807720"/>
                </a:lnTo>
                <a:close/>
              </a:path>
              <a:path w="893445" h="1090929">
                <a:moveTo>
                  <a:pt x="870966" y="820674"/>
                </a:moveTo>
                <a:lnTo>
                  <a:pt x="867918" y="808482"/>
                </a:lnTo>
                <a:lnTo>
                  <a:pt x="848645" y="820674"/>
                </a:lnTo>
                <a:lnTo>
                  <a:pt x="870966" y="820674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58363" y="4129532"/>
            <a:ext cx="278765" cy="4483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s </a:t>
            </a:r>
            <a:r>
              <a:rPr b="1" i="1" dirty="0">
                <a:solidFill>
                  <a:srgbClr val="0033CC"/>
                </a:solidFill>
                <a:latin typeface="Times New Roman"/>
                <a:cs typeface="Times New Roman"/>
              </a:rPr>
              <a:t>=</a:t>
            </a:r>
            <a:r>
              <a:rPr b="1" i="1" spc="-8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3426" y="4608829"/>
            <a:ext cx="194310" cy="2159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i="1" dirty="0">
                <a:solidFill>
                  <a:srgbClr val="0033CC"/>
                </a:solidFill>
                <a:latin typeface="Times New Roman"/>
                <a:cs typeface="Times New Roman"/>
              </a:rPr>
              <a:t>0.4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1561" y="3808476"/>
            <a:ext cx="1028065" cy="1008380"/>
          </a:xfrm>
          <a:custGeom>
            <a:avLst/>
            <a:gdLst/>
            <a:ahLst/>
            <a:cxnLst/>
            <a:rect l="l" t="t" r="r" b="b"/>
            <a:pathLst>
              <a:path w="1028065" h="1008379">
                <a:moveTo>
                  <a:pt x="1027938" y="361949"/>
                </a:moveTo>
                <a:lnTo>
                  <a:pt x="890016" y="523494"/>
                </a:lnTo>
                <a:lnTo>
                  <a:pt x="275844" y="0"/>
                </a:lnTo>
                <a:lnTo>
                  <a:pt x="0" y="323088"/>
                </a:lnTo>
                <a:lnTo>
                  <a:pt x="614172" y="846582"/>
                </a:lnTo>
                <a:lnTo>
                  <a:pt x="614172" y="965503"/>
                </a:lnTo>
                <a:lnTo>
                  <a:pt x="957072" y="859536"/>
                </a:lnTo>
                <a:lnTo>
                  <a:pt x="1027938" y="361949"/>
                </a:lnTo>
                <a:close/>
              </a:path>
              <a:path w="1028065" h="1008379">
                <a:moveTo>
                  <a:pt x="614172" y="965503"/>
                </a:moveTo>
                <a:lnTo>
                  <a:pt x="614172" y="846582"/>
                </a:lnTo>
                <a:lnTo>
                  <a:pt x="476250" y="1008126"/>
                </a:lnTo>
                <a:lnTo>
                  <a:pt x="614172" y="965503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92417" y="3799332"/>
            <a:ext cx="1046480" cy="1030605"/>
          </a:xfrm>
          <a:custGeom>
            <a:avLst/>
            <a:gdLst/>
            <a:ahLst/>
            <a:cxnLst/>
            <a:rect l="l" t="t" r="r" b="b"/>
            <a:pathLst>
              <a:path w="1046479" h="1030604">
                <a:moveTo>
                  <a:pt x="898059" y="523875"/>
                </a:moveTo>
                <a:lnTo>
                  <a:pt x="284225" y="0"/>
                </a:lnTo>
                <a:lnTo>
                  <a:pt x="0" y="332994"/>
                </a:lnTo>
                <a:lnTo>
                  <a:pt x="12953" y="344035"/>
                </a:lnTo>
                <a:lnTo>
                  <a:pt x="12953" y="327660"/>
                </a:lnTo>
                <a:lnTo>
                  <a:pt x="17539" y="331563"/>
                </a:lnTo>
                <a:lnTo>
                  <a:pt x="280415" y="23664"/>
                </a:lnTo>
                <a:lnTo>
                  <a:pt x="280415" y="13716"/>
                </a:lnTo>
                <a:lnTo>
                  <a:pt x="289559" y="12954"/>
                </a:lnTo>
                <a:lnTo>
                  <a:pt x="289559" y="21510"/>
                </a:lnTo>
                <a:lnTo>
                  <a:pt x="893826" y="536585"/>
                </a:lnTo>
                <a:lnTo>
                  <a:pt x="893826" y="528828"/>
                </a:lnTo>
                <a:lnTo>
                  <a:pt x="898059" y="523875"/>
                </a:lnTo>
                <a:close/>
              </a:path>
              <a:path w="1046479" h="1030604">
                <a:moveTo>
                  <a:pt x="17539" y="331563"/>
                </a:moveTo>
                <a:lnTo>
                  <a:pt x="12953" y="327660"/>
                </a:lnTo>
                <a:lnTo>
                  <a:pt x="13715" y="336042"/>
                </a:lnTo>
                <a:lnTo>
                  <a:pt x="17539" y="331563"/>
                </a:lnTo>
                <a:close/>
              </a:path>
              <a:path w="1046479" h="1030604">
                <a:moveTo>
                  <a:pt x="632460" y="854963"/>
                </a:moveTo>
                <a:lnTo>
                  <a:pt x="17539" y="331563"/>
                </a:lnTo>
                <a:lnTo>
                  <a:pt x="13715" y="336042"/>
                </a:lnTo>
                <a:lnTo>
                  <a:pt x="12953" y="327660"/>
                </a:lnTo>
                <a:lnTo>
                  <a:pt x="12953" y="344035"/>
                </a:lnTo>
                <a:lnTo>
                  <a:pt x="614543" y="856830"/>
                </a:lnTo>
                <a:lnTo>
                  <a:pt x="618744" y="851916"/>
                </a:lnTo>
                <a:lnTo>
                  <a:pt x="619506" y="861060"/>
                </a:lnTo>
                <a:lnTo>
                  <a:pt x="619506" y="870216"/>
                </a:lnTo>
                <a:lnTo>
                  <a:pt x="632460" y="854963"/>
                </a:lnTo>
                <a:close/>
              </a:path>
              <a:path w="1046479" h="1030604">
                <a:moveTo>
                  <a:pt x="289559" y="12954"/>
                </a:moveTo>
                <a:lnTo>
                  <a:pt x="280415" y="13716"/>
                </a:lnTo>
                <a:lnTo>
                  <a:pt x="285331" y="17906"/>
                </a:lnTo>
                <a:lnTo>
                  <a:pt x="289559" y="12954"/>
                </a:lnTo>
                <a:close/>
              </a:path>
              <a:path w="1046479" h="1030604">
                <a:moveTo>
                  <a:pt x="285331" y="17906"/>
                </a:moveTo>
                <a:lnTo>
                  <a:pt x="280415" y="13716"/>
                </a:lnTo>
                <a:lnTo>
                  <a:pt x="280415" y="23664"/>
                </a:lnTo>
                <a:lnTo>
                  <a:pt x="285331" y="17906"/>
                </a:lnTo>
                <a:close/>
              </a:path>
              <a:path w="1046479" h="1030604">
                <a:moveTo>
                  <a:pt x="289559" y="21510"/>
                </a:moveTo>
                <a:lnTo>
                  <a:pt x="289559" y="12954"/>
                </a:lnTo>
                <a:lnTo>
                  <a:pt x="285331" y="17906"/>
                </a:lnTo>
                <a:lnTo>
                  <a:pt x="289559" y="21510"/>
                </a:lnTo>
                <a:close/>
              </a:path>
              <a:path w="1046479" h="1030604">
                <a:moveTo>
                  <a:pt x="619506" y="870216"/>
                </a:moveTo>
                <a:lnTo>
                  <a:pt x="619506" y="861060"/>
                </a:lnTo>
                <a:lnTo>
                  <a:pt x="614543" y="856830"/>
                </a:lnTo>
                <a:lnTo>
                  <a:pt x="466344" y="1030224"/>
                </a:lnTo>
                <a:lnTo>
                  <a:pt x="483870" y="1024804"/>
                </a:lnTo>
                <a:lnTo>
                  <a:pt x="483870" y="1011174"/>
                </a:lnTo>
                <a:lnTo>
                  <a:pt x="505426" y="1004536"/>
                </a:lnTo>
                <a:lnTo>
                  <a:pt x="619506" y="870216"/>
                </a:lnTo>
                <a:close/>
              </a:path>
              <a:path w="1046479" h="1030604">
                <a:moveTo>
                  <a:pt x="505426" y="1004536"/>
                </a:moveTo>
                <a:lnTo>
                  <a:pt x="483870" y="1011174"/>
                </a:lnTo>
                <a:lnTo>
                  <a:pt x="490728" y="1021841"/>
                </a:lnTo>
                <a:lnTo>
                  <a:pt x="505426" y="1004536"/>
                </a:lnTo>
                <a:close/>
              </a:path>
              <a:path w="1046479" h="1030604">
                <a:moveTo>
                  <a:pt x="959829" y="864608"/>
                </a:moveTo>
                <a:lnTo>
                  <a:pt x="505426" y="1004536"/>
                </a:lnTo>
                <a:lnTo>
                  <a:pt x="490728" y="1021841"/>
                </a:lnTo>
                <a:lnTo>
                  <a:pt x="483870" y="1011174"/>
                </a:lnTo>
                <a:lnTo>
                  <a:pt x="483870" y="1024804"/>
                </a:lnTo>
                <a:lnTo>
                  <a:pt x="959357" y="877783"/>
                </a:lnTo>
                <a:lnTo>
                  <a:pt x="959357" y="867918"/>
                </a:lnTo>
                <a:lnTo>
                  <a:pt x="959829" y="864608"/>
                </a:lnTo>
                <a:close/>
              </a:path>
              <a:path w="1046479" h="1030604">
                <a:moveTo>
                  <a:pt x="619506" y="861060"/>
                </a:moveTo>
                <a:lnTo>
                  <a:pt x="618744" y="851916"/>
                </a:lnTo>
                <a:lnTo>
                  <a:pt x="614543" y="856830"/>
                </a:lnTo>
                <a:lnTo>
                  <a:pt x="619506" y="861060"/>
                </a:lnTo>
                <a:close/>
              </a:path>
              <a:path w="1046479" h="1030604">
                <a:moveTo>
                  <a:pt x="902969" y="528066"/>
                </a:moveTo>
                <a:lnTo>
                  <a:pt x="898059" y="523875"/>
                </a:lnTo>
                <a:lnTo>
                  <a:pt x="893826" y="528828"/>
                </a:lnTo>
                <a:lnTo>
                  <a:pt x="902969" y="528066"/>
                </a:lnTo>
                <a:close/>
              </a:path>
              <a:path w="1046479" h="1030604">
                <a:moveTo>
                  <a:pt x="902969" y="538209"/>
                </a:moveTo>
                <a:lnTo>
                  <a:pt x="902969" y="528066"/>
                </a:lnTo>
                <a:lnTo>
                  <a:pt x="893826" y="528828"/>
                </a:lnTo>
                <a:lnTo>
                  <a:pt x="893826" y="536585"/>
                </a:lnTo>
                <a:lnTo>
                  <a:pt x="899921" y="541782"/>
                </a:lnTo>
                <a:lnTo>
                  <a:pt x="902969" y="538209"/>
                </a:lnTo>
                <a:close/>
              </a:path>
              <a:path w="1046479" h="1030604">
                <a:moveTo>
                  <a:pt x="1046226" y="350520"/>
                </a:moveTo>
                <a:lnTo>
                  <a:pt x="898059" y="523875"/>
                </a:lnTo>
                <a:lnTo>
                  <a:pt x="902969" y="528066"/>
                </a:lnTo>
                <a:lnTo>
                  <a:pt x="902969" y="538209"/>
                </a:lnTo>
                <a:lnTo>
                  <a:pt x="1027021" y="392815"/>
                </a:lnTo>
                <a:lnTo>
                  <a:pt x="1030224" y="370331"/>
                </a:lnTo>
                <a:lnTo>
                  <a:pt x="1041654" y="375665"/>
                </a:lnTo>
                <a:lnTo>
                  <a:pt x="1041654" y="382570"/>
                </a:lnTo>
                <a:lnTo>
                  <a:pt x="1046226" y="350520"/>
                </a:lnTo>
                <a:close/>
              </a:path>
              <a:path w="1046479" h="1030604">
                <a:moveTo>
                  <a:pt x="963930" y="863346"/>
                </a:moveTo>
                <a:lnTo>
                  <a:pt x="959829" y="864608"/>
                </a:lnTo>
                <a:lnTo>
                  <a:pt x="959357" y="867918"/>
                </a:lnTo>
                <a:lnTo>
                  <a:pt x="963930" y="863346"/>
                </a:lnTo>
                <a:close/>
              </a:path>
              <a:path w="1046479" h="1030604">
                <a:moveTo>
                  <a:pt x="963930" y="876370"/>
                </a:moveTo>
                <a:lnTo>
                  <a:pt x="963930" y="863346"/>
                </a:lnTo>
                <a:lnTo>
                  <a:pt x="959357" y="867918"/>
                </a:lnTo>
                <a:lnTo>
                  <a:pt x="959357" y="877783"/>
                </a:lnTo>
                <a:lnTo>
                  <a:pt x="963930" y="876370"/>
                </a:lnTo>
                <a:close/>
              </a:path>
              <a:path w="1046479" h="1030604">
                <a:moveTo>
                  <a:pt x="1041654" y="382570"/>
                </a:moveTo>
                <a:lnTo>
                  <a:pt x="1041654" y="375665"/>
                </a:lnTo>
                <a:lnTo>
                  <a:pt x="1027021" y="392815"/>
                </a:lnTo>
                <a:lnTo>
                  <a:pt x="959829" y="864608"/>
                </a:lnTo>
                <a:lnTo>
                  <a:pt x="963930" y="863346"/>
                </a:lnTo>
                <a:lnTo>
                  <a:pt x="963930" y="876370"/>
                </a:lnTo>
                <a:lnTo>
                  <a:pt x="971550" y="874013"/>
                </a:lnTo>
                <a:lnTo>
                  <a:pt x="1041654" y="382570"/>
                </a:lnTo>
                <a:close/>
              </a:path>
              <a:path w="1046479" h="1030604">
                <a:moveTo>
                  <a:pt x="1041654" y="375665"/>
                </a:moveTo>
                <a:lnTo>
                  <a:pt x="1030224" y="370331"/>
                </a:lnTo>
                <a:lnTo>
                  <a:pt x="1027021" y="392815"/>
                </a:lnTo>
                <a:lnTo>
                  <a:pt x="1041654" y="375665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85966" y="4065270"/>
            <a:ext cx="388620" cy="293370"/>
          </a:xfrm>
          <a:custGeom>
            <a:avLst/>
            <a:gdLst/>
            <a:ahLst/>
            <a:cxnLst/>
            <a:rect l="l" t="t" r="r" b="b"/>
            <a:pathLst>
              <a:path w="388620" h="293370">
                <a:moveTo>
                  <a:pt x="31241" y="36575"/>
                </a:moveTo>
                <a:lnTo>
                  <a:pt x="28193" y="34289"/>
                </a:lnTo>
                <a:lnTo>
                  <a:pt x="0" y="58673"/>
                </a:lnTo>
                <a:lnTo>
                  <a:pt x="3047" y="61721"/>
                </a:lnTo>
                <a:lnTo>
                  <a:pt x="5333" y="60959"/>
                </a:lnTo>
                <a:lnTo>
                  <a:pt x="9143" y="60959"/>
                </a:lnTo>
                <a:lnTo>
                  <a:pt x="10667" y="61721"/>
                </a:lnTo>
                <a:lnTo>
                  <a:pt x="16001" y="67055"/>
                </a:lnTo>
                <a:lnTo>
                  <a:pt x="18287" y="70865"/>
                </a:lnTo>
                <a:lnTo>
                  <a:pt x="22097" y="76199"/>
                </a:lnTo>
                <a:lnTo>
                  <a:pt x="23621" y="78104"/>
                </a:lnTo>
                <a:lnTo>
                  <a:pt x="23621" y="60197"/>
                </a:lnTo>
                <a:lnTo>
                  <a:pt x="25145" y="51053"/>
                </a:lnTo>
                <a:lnTo>
                  <a:pt x="27431" y="44957"/>
                </a:lnTo>
                <a:lnTo>
                  <a:pt x="31241" y="36575"/>
                </a:lnTo>
                <a:close/>
              </a:path>
              <a:path w="388620" h="293370">
                <a:moveTo>
                  <a:pt x="56387" y="92487"/>
                </a:moveTo>
                <a:lnTo>
                  <a:pt x="56387" y="57911"/>
                </a:lnTo>
                <a:lnTo>
                  <a:pt x="55625" y="64769"/>
                </a:lnTo>
                <a:lnTo>
                  <a:pt x="54863" y="67817"/>
                </a:lnTo>
                <a:lnTo>
                  <a:pt x="41909" y="82295"/>
                </a:lnTo>
                <a:lnTo>
                  <a:pt x="38099" y="82295"/>
                </a:lnTo>
                <a:lnTo>
                  <a:pt x="25145" y="68579"/>
                </a:lnTo>
                <a:lnTo>
                  <a:pt x="23621" y="64769"/>
                </a:lnTo>
                <a:lnTo>
                  <a:pt x="23621" y="78104"/>
                </a:lnTo>
                <a:lnTo>
                  <a:pt x="25145" y="80009"/>
                </a:lnTo>
                <a:lnTo>
                  <a:pt x="28193" y="83057"/>
                </a:lnTo>
                <a:lnTo>
                  <a:pt x="33527" y="86867"/>
                </a:lnTo>
                <a:lnTo>
                  <a:pt x="38861" y="89915"/>
                </a:lnTo>
                <a:lnTo>
                  <a:pt x="52577" y="92963"/>
                </a:lnTo>
                <a:lnTo>
                  <a:pt x="56387" y="92487"/>
                </a:lnTo>
                <a:close/>
              </a:path>
              <a:path w="388620" h="293370">
                <a:moveTo>
                  <a:pt x="134111" y="32765"/>
                </a:moveTo>
                <a:lnTo>
                  <a:pt x="131063" y="30479"/>
                </a:lnTo>
                <a:lnTo>
                  <a:pt x="128015" y="31241"/>
                </a:lnTo>
                <a:lnTo>
                  <a:pt x="125729" y="30479"/>
                </a:lnTo>
                <a:lnTo>
                  <a:pt x="123443" y="28193"/>
                </a:lnTo>
                <a:lnTo>
                  <a:pt x="121919" y="27431"/>
                </a:lnTo>
                <a:lnTo>
                  <a:pt x="120395" y="25145"/>
                </a:lnTo>
                <a:lnTo>
                  <a:pt x="118109" y="22097"/>
                </a:lnTo>
                <a:lnTo>
                  <a:pt x="114299" y="16763"/>
                </a:lnTo>
                <a:lnTo>
                  <a:pt x="110489" y="12191"/>
                </a:lnTo>
                <a:lnTo>
                  <a:pt x="106679" y="9905"/>
                </a:lnTo>
                <a:lnTo>
                  <a:pt x="100524" y="5357"/>
                </a:lnTo>
                <a:lnTo>
                  <a:pt x="94583" y="2095"/>
                </a:lnTo>
                <a:lnTo>
                  <a:pt x="88784" y="261"/>
                </a:lnTo>
                <a:lnTo>
                  <a:pt x="85343" y="104"/>
                </a:lnTo>
                <a:lnTo>
                  <a:pt x="74675" y="0"/>
                </a:lnTo>
                <a:lnTo>
                  <a:pt x="68579" y="3047"/>
                </a:lnTo>
                <a:lnTo>
                  <a:pt x="55649" y="39754"/>
                </a:lnTo>
                <a:lnTo>
                  <a:pt x="55625" y="48767"/>
                </a:lnTo>
                <a:lnTo>
                  <a:pt x="56387" y="57911"/>
                </a:lnTo>
                <a:lnTo>
                  <a:pt x="56387" y="92487"/>
                </a:lnTo>
                <a:lnTo>
                  <a:pt x="85343" y="66293"/>
                </a:lnTo>
                <a:lnTo>
                  <a:pt x="85343" y="28193"/>
                </a:lnTo>
                <a:lnTo>
                  <a:pt x="86105" y="24383"/>
                </a:lnTo>
                <a:lnTo>
                  <a:pt x="86105" y="22097"/>
                </a:lnTo>
                <a:lnTo>
                  <a:pt x="86867" y="19811"/>
                </a:lnTo>
                <a:lnTo>
                  <a:pt x="88391" y="17525"/>
                </a:lnTo>
                <a:lnTo>
                  <a:pt x="89915" y="16001"/>
                </a:lnTo>
                <a:lnTo>
                  <a:pt x="91439" y="13715"/>
                </a:lnTo>
                <a:lnTo>
                  <a:pt x="93725" y="12953"/>
                </a:lnTo>
                <a:lnTo>
                  <a:pt x="99821" y="12953"/>
                </a:lnTo>
                <a:lnTo>
                  <a:pt x="102869" y="13715"/>
                </a:lnTo>
                <a:lnTo>
                  <a:pt x="105155" y="16001"/>
                </a:lnTo>
                <a:lnTo>
                  <a:pt x="109727" y="19811"/>
                </a:lnTo>
                <a:lnTo>
                  <a:pt x="112013" y="25145"/>
                </a:lnTo>
                <a:lnTo>
                  <a:pt x="112013" y="32003"/>
                </a:lnTo>
                <a:lnTo>
                  <a:pt x="112775" y="38861"/>
                </a:lnTo>
                <a:lnTo>
                  <a:pt x="112775" y="51591"/>
                </a:lnTo>
                <a:lnTo>
                  <a:pt x="134111" y="32765"/>
                </a:lnTo>
                <a:close/>
              </a:path>
              <a:path w="388620" h="293370">
                <a:moveTo>
                  <a:pt x="86415" y="44648"/>
                </a:moveTo>
                <a:lnTo>
                  <a:pt x="86105" y="32765"/>
                </a:lnTo>
                <a:lnTo>
                  <a:pt x="85343" y="28193"/>
                </a:lnTo>
                <a:lnTo>
                  <a:pt x="85343" y="66293"/>
                </a:lnTo>
                <a:lnTo>
                  <a:pt x="85891" y="61269"/>
                </a:lnTo>
                <a:lnTo>
                  <a:pt x="86296" y="54101"/>
                </a:lnTo>
                <a:lnTo>
                  <a:pt x="86415" y="44648"/>
                </a:lnTo>
                <a:close/>
              </a:path>
              <a:path w="388620" h="293370">
                <a:moveTo>
                  <a:pt x="112775" y="51591"/>
                </a:moveTo>
                <a:lnTo>
                  <a:pt x="112775" y="38861"/>
                </a:lnTo>
                <a:lnTo>
                  <a:pt x="110489" y="46481"/>
                </a:lnTo>
                <a:lnTo>
                  <a:pt x="105155" y="53339"/>
                </a:lnTo>
                <a:lnTo>
                  <a:pt x="108203" y="55625"/>
                </a:lnTo>
                <a:lnTo>
                  <a:pt x="112775" y="51591"/>
                </a:lnTo>
                <a:close/>
              </a:path>
              <a:path w="388620" h="293370">
                <a:moveTo>
                  <a:pt x="255269" y="187451"/>
                </a:moveTo>
                <a:lnTo>
                  <a:pt x="162305" y="108203"/>
                </a:lnTo>
                <a:lnTo>
                  <a:pt x="152399" y="118871"/>
                </a:lnTo>
                <a:lnTo>
                  <a:pt x="245363" y="198119"/>
                </a:lnTo>
                <a:lnTo>
                  <a:pt x="255269" y="187451"/>
                </a:lnTo>
                <a:close/>
              </a:path>
              <a:path w="388620" h="293370">
                <a:moveTo>
                  <a:pt x="278891" y="160019"/>
                </a:moveTo>
                <a:lnTo>
                  <a:pt x="185927" y="80771"/>
                </a:lnTo>
                <a:lnTo>
                  <a:pt x="176783" y="91439"/>
                </a:lnTo>
                <a:lnTo>
                  <a:pt x="268985" y="170687"/>
                </a:lnTo>
                <a:lnTo>
                  <a:pt x="278891" y="160019"/>
                </a:lnTo>
                <a:close/>
              </a:path>
              <a:path w="388620" h="293370">
                <a:moveTo>
                  <a:pt x="332231" y="251307"/>
                </a:moveTo>
                <a:lnTo>
                  <a:pt x="332231" y="220979"/>
                </a:lnTo>
                <a:lnTo>
                  <a:pt x="331469" y="222503"/>
                </a:lnTo>
                <a:lnTo>
                  <a:pt x="326135" y="227837"/>
                </a:lnTo>
                <a:lnTo>
                  <a:pt x="321563" y="230885"/>
                </a:lnTo>
                <a:lnTo>
                  <a:pt x="259079" y="275843"/>
                </a:lnTo>
                <a:lnTo>
                  <a:pt x="279653" y="293369"/>
                </a:lnTo>
                <a:lnTo>
                  <a:pt x="288655" y="286642"/>
                </a:lnTo>
                <a:lnTo>
                  <a:pt x="296227" y="281273"/>
                </a:lnTo>
                <a:lnTo>
                  <a:pt x="302371" y="277189"/>
                </a:lnTo>
                <a:lnTo>
                  <a:pt x="307085" y="274319"/>
                </a:lnTo>
                <a:lnTo>
                  <a:pt x="310895" y="272687"/>
                </a:lnTo>
                <a:lnTo>
                  <a:pt x="310895" y="265937"/>
                </a:lnTo>
                <a:lnTo>
                  <a:pt x="332231" y="251307"/>
                </a:lnTo>
                <a:close/>
              </a:path>
              <a:path w="388620" h="293370">
                <a:moveTo>
                  <a:pt x="388619" y="257555"/>
                </a:moveTo>
                <a:lnTo>
                  <a:pt x="388619" y="251459"/>
                </a:lnTo>
                <a:lnTo>
                  <a:pt x="387857" y="249173"/>
                </a:lnTo>
                <a:lnTo>
                  <a:pt x="385571" y="246887"/>
                </a:lnTo>
                <a:lnTo>
                  <a:pt x="381761" y="244601"/>
                </a:lnTo>
                <a:lnTo>
                  <a:pt x="377189" y="243077"/>
                </a:lnTo>
                <a:lnTo>
                  <a:pt x="371093" y="243839"/>
                </a:lnTo>
                <a:lnTo>
                  <a:pt x="361795" y="245685"/>
                </a:lnTo>
                <a:lnTo>
                  <a:pt x="348710" y="250031"/>
                </a:lnTo>
                <a:lnTo>
                  <a:pt x="331767" y="256805"/>
                </a:lnTo>
                <a:lnTo>
                  <a:pt x="310895" y="265937"/>
                </a:lnTo>
                <a:lnTo>
                  <a:pt x="310895" y="272687"/>
                </a:lnTo>
                <a:lnTo>
                  <a:pt x="312419" y="272033"/>
                </a:lnTo>
                <a:lnTo>
                  <a:pt x="319277" y="268223"/>
                </a:lnTo>
                <a:lnTo>
                  <a:pt x="327659" y="264413"/>
                </a:lnTo>
                <a:lnTo>
                  <a:pt x="336041" y="261365"/>
                </a:lnTo>
                <a:lnTo>
                  <a:pt x="342137" y="259079"/>
                </a:lnTo>
                <a:lnTo>
                  <a:pt x="346709" y="257555"/>
                </a:lnTo>
                <a:lnTo>
                  <a:pt x="350519" y="256793"/>
                </a:lnTo>
                <a:lnTo>
                  <a:pt x="355853" y="256793"/>
                </a:lnTo>
                <a:lnTo>
                  <a:pt x="356615" y="257555"/>
                </a:lnTo>
                <a:lnTo>
                  <a:pt x="357377" y="257555"/>
                </a:lnTo>
                <a:lnTo>
                  <a:pt x="357377" y="258317"/>
                </a:lnTo>
                <a:lnTo>
                  <a:pt x="358139" y="258317"/>
                </a:lnTo>
                <a:lnTo>
                  <a:pt x="358901" y="259079"/>
                </a:lnTo>
                <a:lnTo>
                  <a:pt x="358901" y="271779"/>
                </a:lnTo>
                <a:lnTo>
                  <a:pt x="360425" y="272795"/>
                </a:lnTo>
                <a:lnTo>
                  <a:pt x="362711" y="275081"/>
                </a:lnTo>
                <a:lnTo>
                  <a:pt x="364997" y="275081"/>
                </a:lnTo>
                <a:lnTo>
                  <a:pt x="368807" y="274319"/>
                </a:lnTo>
                <a:lnTo>
                  <a:pt x="374903" y="272795"/>
                </a:lnTo>
                <a:lnTo>
                  <a:pt x="380237" y="269747"/>
                </a:lnTo>
                <a:lnTo>
                  <a:pt x="384809" y="263651"/>
                </a:lnTo>
                <a:lnTo>
                  <a:pt x="387857" y="260603"/>
                </a:lnTo>
                <a:lnTo>
                  <a:pt x="388619" y="257555"/>
                </a:lnTo>
                <a:close/>
              </a:path>
              <a:path w="388620" h="293370">
                <a:moveTo>
                  <a:pt x="364235" y="229361"/>
                </a:moveTo>
                <a:lnTo>
                  <a:pt x="359663" y="224789"/>
                </a:lnTo>
                <a:lnTo>
                  <a:pt x="329183" y="208787"/>
                </a:lnTo>
                <a:lnTo>
                  <a:pt x="326135" y="210311"/>
                </a:lnTo>
                <a:lnTo>
                  <a:pt x="330707" y="214883"/>
                </a:lnTo>
                <a:lnTo>
                  <a:pt x="331469" y="216407"/>
                </a:lnTo>
                <a:lnTo>
                  <a:pt x="332231" y="217169"/>
                </a:lnTo>
                <a:lnTo>
                  <a:pt x="332231" y="251307"/>
                </a:lnTo>
                <a:lnTo>
                  <a:pt x="364235" y="229361"/>
                </a:lnTo>
                <a:close/>
              </a:path>
              <a:path w="388620" h="293370">
                <a:moveTo>
                  <a:pt x="358901" y="271779"/>
                </a:moveTo>
                <a:lnTo>
                  <a:pt x="358901" y="262889"/>
                </a:lnTo>
                <a:lnTo>
                  <a:pt x="357377" y="268985"/>
                </a:lnTo>
                <a:lnTo>
                  <a:pt x="358139" y="271271"/>
                </a:lnTo>
                <a:lnTo>
                  <a:pt x="358901" y="271779"/>
                </a:lnTo>
                <a:close/>
              </a:path>
            </a:pathLst>
          </a:custGeom>
          <a:solidFill>
            <a:srgbClr val="0033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11923" y="4330446"/>
            <a:ext cx="185927" cy="149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" y="7117080"/>
            <a:ext cx="260603" cy="198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4058" y="2083307"/>
            <a:ext cx="252729" cy="5035550"/>
          </a:xfrm>
          <a:custGeom>
            <a:avLst/>
            <a:gdLst/>
            <a:ahLst/>
            <a:cxnLst/>
            <a:rect l="l" t="t" r="r" b="b"/>
            <a:pathLst>
              <a:path w="252729" h="5035550">
                <a:moveTo>
                  <a:pt x="0" y="0"/>
                </a:moveTo>
                <a:lnTo>
                  <a:pt x="0" y="5035296"/>
                </a:lnTo>
                <a:lnTo>
                  <a:pt x="252222" y="5035296"/>
                </a:lnTo>
                <a:lnTo>
                  <a:pt x="252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2076450"/>
            <a:ext cx="265430" cy="5048250"/>
          </a:xfrm>
          <a:custGeom>
            <a:avLst/>
            <a:gdLst/>
            <a:ahLst/>
            <a:cxnLst/>
            <a:rect l="l" t="t" r="r" b="b"/>
            <a:pathLst>
              <a:path w="265430" h="5048250">
                <a:moveTo>
                  <a:pt x="265176" y="5048250"/>
                </a:moveTo>
                <a:lnTo>
                  <a:pt x="265175" y="0"/>
                </a:lnTo>
                <a:lnTo>
                  <a:pt x="0" y="0"/>
                </a:lnTo>
                <a:lnTo>
                  <a:pt x="0" y="5048250"/>
                </a:lnTo>
                <a:lnTo>
                  <a:pt x="6858" y="5048250"/>
                </a:lnTo>
                <a:lnTo>
                  <a:pt x="6857" y="12954"/>
                </a:lnTo>
                <a:lnTo>
                  <a:pt x="12954" y="6857"/>
                </a:lnTo>
                <a:lnTo>
                  <a:pt x="12954" y="12954"/>
                </a:lnTo>
                <a:lnTo>
                  <a:pt x="252984" y="12954"/>
                </a:lnTo>
                <a:lnTo>
                  <a:pt x="252984" y="6857"/>
                </a:lnTo>
                <a:lnTo>
                  <a:pt x="259079" y="12954"/>
                </a:lnTo>
                <a:lnTo>
                  <a:pt x="259080" y="5048250"/>
                </a:lnTo>
                <a:lnTo>
                  <a:pt x="265176" y="5048250"/>
                </a:lnTo>
                <a:close/>
              </a:path>
              <a:path w="265430" h="5048250">
                <a:moveTo>
                  <a:pt x="12954" y="12954"/>
                </a:moveTo>
                <a:lnTo>
                  <a:pt x="12954" y="6857"/>
                </a:lnTo>
                <a:lnTo>
                  <a:pt x="6857" y="12954"/>
                </a:lnTo>
                <a:lnTo>
                  <a:pt x="12954" y="12954"/>
                </a:lnTo>
                <a:close/>
              </a:path>
              <a:path w="265430" h="5048250">
                <a:moveTo>
                  <a:pt x="12954" y="5036058"/>
                </a:moveTo>
                <a:lnTo>
                  <a:pt x="12954" y="12954"/>
                </a:lnTo>
                <a:lnTo>
                  <a:pt x="6857" y="12954"/>
                </a:lnTo>
                <a:lnTo>
                  <a:pt x="6858" y="5036058"/>
                </a:lnTo>
                <a:lnTo>
                  <a:pt x="12954" y="5036058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6858" y="5036058"/>
                </a:lnTo>
                <a:lnTo>
                  <a:pt x="12954" y="5042154"/>
                </a:lnTo>
                <a:lnTo>
                  <a:pt x="12954" y="5048250"/>
                </a:lnTo>
                <a:lnTo>
                  <a:pt x="252984" y="5048250"/>
                </a:lnTo>
                <a:lnTo>
                  <a:pt x="252984" y="5042154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12954" y="5048250"/>
                </a:moveTo>
                <a:lnTo>
                  <a:pt x="12954" y="5042154"/>
                </a:lnTo>
                <a:lnTo>
                  <a:pt x="6858" y="5036058"/>
                </a:lnTo>
                <a:lnTo>
                  <a:pt x="6858" y="5048250"/>
                </a:lnTo>
                <a:lnTo>
                  <a:pt x="12954" y="5048250"/>
                </a:lnTo>
                <a:close/>
              </a:path>
              <a:path w="265430" h="5048250">
                <a:moveTo>
                  <a:pt x="259079" y="12954"/>
                </a:moveTo>
                <a:lnTo>
                  <a:pt x="252984" y="6857"/>
                </a:lnTo>
                <a:lnTo>
                  <a:pt x="252984" y="12954"/>
                </a:lnTo>
                <a:lnTo>
                  <a:pt x="259079" y="12954"/>
                </a:lnTo>
                <a:close/>
              </a:path>
              <a:path w="265430" h="5048250">
                <a:moveTo>
                  <a:pt x="259080" y="5036058"/>
                </a:moveTo>
                <a:lnTo>
                  <a:pt x="259079" y="12954"/>
                </a:lnTo>
                <a:lnTo>
                  <a:pt x="252984" y="12954"/>
                </a:lnTo>
                <a:lnTo>
                  <a:pt x="252984" y="5036058"/>
                </a:lnTo>
                <a:lnTo>
                  <a:pt x="259080" y="5036058"/>
                </a:lnTo>
                <a:close/>
              </a:path>
              <a:path w="265430" h="5048250">
                <a:moveTo>
                  <a:pt x="259080" y="5048250"/>
                </a:moveTo>
                <a:lnTo>
                  <a:pt x="259080" y="5036058"/>
                </a:lnTo>
                <a:lnTo>
                  <a:pt x="252984" y="5042154"/>
                </a:lnTo>
                <a:lnTo>
                  <a:pt x="252984" y="5048250"/>
                </a:lnTo>
                <a:lnTo>
                  <a:pt x="259080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5512" y="2163572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8638" y="1508251"/>
            <a:ext cx="793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63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1786</Words>
  <Application>Microsoft Office PowerPoint</Application>
  <PresentationFormat>Custom</PresentationFormat>
  <Paragraphs>325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Default Design</vt:lpstr>
      <vt:lpstr>Image Negatives (Inverted Images)</vt:lpstr>
      <vt:lpstr>Negatives</vt:lpstr>
      <vt:lpstr>Thresholding</vt:lpstr>
      <vt:lpstr>Thresholding Example</vt:lpstr>
      <vt:lpstr>Thresholding and Histograms</vt:lpstr>
      <vt:lpstr>Basic Grey Level Transformations</vt:lpstr>
      <vt:lpstr>Logarithmic Transformations</vt:lpstr>
      <vt:lpstr>Power Law Transformations</vt:lpstr>
      <vt:lpstr>Power Law Example</vt:lpstr>
      <vt:lpstr>Histograms</vt:lpstr>
      <vt:lpstr>Histograms</vt:lpstr>
      <vt:lpstr>Histograms</vt:lpstr>
      <vt:lpstr>Histograms</vt:lpstr>
      <vt:lpstr>Histograms</vt:lpstr>
      <vt:lpstr>Interpreting Histograms</vt:lpstr>
      <vt:lpstr>Histograms</vt:lpstr>
      <vt:lpstr>Image Brightness</vt:lpstr>
      <vt:lpstr>Detecting Bad Exposure using Histograms</vt:lpstr>
      <vt:lpstr>Image Contrast</vt:lpstr>
      <vt:lpstr>Histograms and Contrast</vt:lpstr>
      <vt:lpstr>Contrast Equation?</vt:lpstr>
      <vt:lpstr>Contrast Equation?</vt:lpstr>
      <vt:lpstr>Histograms and Dynamic Range</vt:lpstr>
      <vt:lpstr>High Dynamic Range Imaging</vt:lpstr>
      <vt:lpstr>Detecting Image Defects using Histograms</vt:lpstr>
      <vt:lpstr>Image Defects: Effect of Image Compression</vt:lpstr>
      <vt:lpstr>Effect of Image Compression</vt:lpstr>
      <vt:lpstr>Computing Histograms</vt:lpstr>
      <vt:lpstr>ImageJ Histogram Function</vt:lpstr>
      <vt:lpstr>Large Histograms: Binning</vt:lpstr>
      <vt:lpstr>Calculating Bin Size</vt:lpstr>
      <vt:lpstr>Binned Histogram</vt:lpstr>
      <vt:lpstr>Color Image Histograms</vt:lpstr>
      <vt:lpstr>Color Image Histograms</vt:lpstr>
      <vt:lpstr>Cumulative Histogram</vt:lpstr>
      <vt:lpstr>Point Operations</vt:lpstr>
      <vt:lpstr>Some Homogeneous Point Operations</vt:lpstr>
      <vt:lpstr>Point Operation Pseudocode</vt:lpstr>
      <vt:lpstr>Non‐Homogeneous Point Operation</vt:lpstr>
      <vt:lpstr>Clamping</vt:lpstr>
      <vt:lpstr>Example: Modify Intensity and Clamp</vt:lpstr>
      <vt:lpstr>Inverting Images</vt:lpstr>
      <vt:lpstr>Intensity Windowing</vt:lpstr>
      <vt:lpstr>Intensity Windowing Example</vt:lpstr>
      <vt:lpstr>Point Operations and Histograms</vt:lpstr>
      <vt:lpstr>Automatic Contrast Adjustment</vt:lpstr>
      <vt:lpstr>Effects of Automatic Contrast Adjustment</vt:lpstr>
      <vt:lpstr>PowerPoint Presentation</vt:lpstr>
      <vt:lpstr>Histogram Equalization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lecture02.ppt [Compatibility Mode]</dc:title>
  <dc:creator>emmanuel</dc:creator>
  <cp:lastModifiedBy>Sindhu</cp:lastModifiedBy>
  <cp:revision>3</cp:revision>
  <dcterms:created xsi:type="dcterms:W3CDTF">2018-02-23T10:07:44Z</dcterms:created>
  <dcterms:modified xsi:type="dcterms:W3CDTF">2018-03-01T07:28:59Z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2014-01-29T00:00:00Z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2018-02-23T00:00:00Z</vt:filetime>
  </property>
</Properties>
</file>